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400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2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01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86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8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3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38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55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98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1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92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2471E-2C89-4641-A181-205BB618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329A1-745D-4BB7-94AE-53F0EF5D6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62F7C-271F-4119-91E1-D58710C09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D274B-78BA-44EA-852D-8A6D1B9E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DAC50-F993-415A-BDF2-CC318941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81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0180-122E-46F3-86F0-BBB37D59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09912-781E-456F-A724-FA8A2DB0AD95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11A7A-C34C-41D5-B147-846C15EAE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63401-E07C-4A93-9A17-7017E02B8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885DA-B5C1-4C45-B707-2CBA90B2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9D64E-8600-45D4-9788-F6C9DE58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3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B27D551-48C4-4CEA-8991-A7D6EE8F5FF4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B8C3E11-EF67-46B3-BB64-34305584CF3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63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FB5F-F5DD-4B2E-9CC7-3614CD61E3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Structural Steelwork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95306-5896-4BF5-9508-90BB361A40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Chapter 1: Fundamentals, Steel Metallurgy &amp; HK Code 2011</a:t>
            </a:r>
          </a:p>
          <a:p>
            <a:r>
              <a:rPr lang="en-US" dirty="0"/>
              <a:t>CON4334 Civil Engineering </a:t>
            </a:r>
          </a:p>
          <a:p>
            <a:r>
              <a:rPr lang="en-US" dirty="0"/>
              <a:t>LECTURER: King LAI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6AB66-0163-4317-B6BE-C0BFECD15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Restructured Learning Roadmap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8BDF6-4F19-401B-96D7-D95DBD50D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1. Material &amp; Metallurgy (Steel composition, alloys, fatigue, corrosion, fire)</a:t>
            </a:r>
          </a:p>
          <a:p>
            <a:r>
              <a:rPr lang="en-US"/>
              <a:t>2. Structural Steel Sections (Rolled UB/UC, Built-up, Cold-formed)</a:t>
            </a:r>
          </a:p>
          <a:p>
            <a:r>
              <a:rPr lang="en-US"/>
              <a:t>3. Limit State Design Philosophy (ULS vs SLS, Partial Safety Factors)</a:t>
            </a:r>
          </a:p>
          <a:p>
            <a:r>
              <a:rPr lang="en-US"/>
              <a:t>4. Analysis &amp; Imperfections (P-Delta effects, 0.5% NHF)</a:t>
            </a:r>
          </a:p>
          <a:p>
            <a:r>
              <a:rPr lang="en-US"/>
              <a:t>5. Section Classification &amp; Deflection Limits (Plastic to Slender, SLS Table 5.1)</a:t>
            </a:r>
          </a:p>
        </p:txBody>
      </p:sp>
    </p:spTree>
    <p:extLst>
      <p:ext uri="{BB962C8B-B14F-4D97-AF65-F5344CB8AC3E}">
        <p14:creationId xmlns:p14="http://schemas.microsoft.com/office/powerpoint/2010/main" val="390593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6EEE-9659-47C6-A035-F207F9AB4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 &amp; Metallurgy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36FE3-0D2D-40BA-94E8-F6FE519AA516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Steel Composition &amp; Strength: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Iron (~98%) + Carbon (max 0.25%)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Higher Carbon = Higher Strength BUT lower Ductility &amp; Weldability.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Manganese (max 1.6%), Silicon, Phosphorous, Sulphur.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CFCA7-31E4-4F60-AD34-61AE67B04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Durability &amp; Fire Protection: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Fatigue: Avoid stress concentration &amp; abrupt section changes.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Corrosion: Galvanizing (Zinc), Weathering Steel, Cathodic Protection.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Fire Protection: Solid, Hollow, or Profile Casings required.</a:t>
            </a:r>
          </a:p>
        </p:txBody>
      </p:sp>
    </p:spTree>
    <p:extLst>
      <p:ext uri="{BB962C8B-B14F-4D97-AF65-F5344CB8AC3E}">
        <p14:creationId xmlns:p14="http://schemas.microsoft.com/office/powerpoint/2010/main" val="110257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7DBC-4B90-45FB-AF0D-10C591788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Steel Section Types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684E4-68E8-42D1-B12C-49C36E0E5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Rolled Sections:</a:t>
            </a:r>
          </a:p>
          <a:p>
            <a:pPr marL="0" indent="0">
              <a:buNone/>
            </a:pPr>
            <a:r>
              <a:rPr lang="en-US" dirty="0"/>
              <a:t>   - UB (Universal Beams): Bending about major axis</a:t>
            </a:r>
          </a:p>
          <a:p>
            <a:pPr marL="0" indent="0">
              <a:buNone/>
            </a:pPr>
            <a:r>
              <a:rPr lang="en-US" dirty="0"/>
              <a:t>   - UC (Universal Columns): Heavy axial compression</a:t>
            </a:r>
          </a:p>
          <a:p>
            <a:pPr marL="0" indent="0">
              <a:buNone/>
            </a:pPr>
            <a:r>
              <a:rPr lang="en-US" dirty="0"/>
              <a:t>   - Hollow Sections (CHS, SHS, RHS): High compression &amp; torsion efficiency</a:t>
            </a:r>
          </a:p>
          <a:p>
            <a:pPr marL="0" indent="0">
              <a:buNone/>
            </a:pPr>
            <a:r>
              <a:rPr lang="en-US" dirty="0"/>
              <a:t>2. Built-up &amp; Compound Sections: Plate girders, crane girders, battened/laced members</a:t>
            </a:r>
          </a:p>
          <a:p>
            <a:pPr marL="0" indent="0">
              <a:buNone/>
            </a:pPr>
            <a:r>
              <a:rPr lang="en-US" dirty="0"/>
              <a:t>3. Cold Rolled Sections: Thin gauge Zed, Sigma, Lipped channels for purlins</a:t>
            </a:r>
          </a:p>
        </p:txBody>
      </p:sp>
    </p:spTree>
    <p:extLst>
      <p:ext uri="{BB962C8B-B14F-4D97-AF65-F5344CB8AC3E}">
        <p14:creationId xmlns:p14="http://schemas.microsoft.com/office/powerpoint/2010/main" val="3575232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AD2CA-09FF-4CB5-91D0-7AD810A3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 State Design Philosophy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19DC7-48D4-4BC3-8D38-E2D1186AB75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Ultimate Limit State (ULS):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Focuses on safety against collapse, yielding, and fracture.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Partial Load Factors (</a:t>
            </a:r>
            <a:r>
              <a:rPr lang="en-US" dirty="0" err="1"/>
              <a:t>γf</a:t>
            </a:r>
            <a:r>
              <a:rPr lang="en-US" dirty="0"/>
              <a:t> &gt; 1.0) account for load peak variations.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oMaterial</a:t>
            </a:r>
            <a:r>
              <a:rPr lang="en-US" dirty="0"/>
              <a:t> Factor (</a:t>
            </a:r>
            <a:r>
              <a:rPr lang="en-US" dirty="0" err="1"/>
              <a:t>γm</a:t>
            </a:r>
            <a:r>
              <a:rPr lang="en-US" dirty="0"/>
              <a:t>) reduces nominal strength.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4E325-7002-4A7D-BE63-5746174EE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Serviceability Limit State (SLS):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Focuses on daily operational fitness.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Controls excessive deflection, floor vibration, and dynamic sway.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Unity Load Factor (</a:t>
            </a:r>
            <a:r>
              <a:rPr lang="en-US" dirty="0" err="1"/>
              <a:t>γf</a:t>
            </a:r>
            <a:r>
              <a:rPr lang="en-US" dirty="0"/>
              <a:t> = 1.0) under unfactored service loads.</a:t>
            </a:r>
          </a:p>
        </p:txBody>
      </p:sp>
    </p:spTree>
    <p:extLst>
      <p:ext uri="{BB962C8B-B14F-4D97-AF65-F5344CB8AC3E}">
        <p14:creationId xmlns:p14="http://schemas.microsoft.com/office/powerpoint/2010/main" val="2582060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FF34-70C6-43C9-9BDF-0FE03377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Factored Load Combinations (HK Code 2011)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9BB68-E7CA-4005-9834-B56E1FAAF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Dead + Imposed Load:</a:t>
            </a:r>
          </a:p>
          <a:p>
            <a:r>
              <a:rPr lang="en-US" dirty="0"/>
              <a:t>   1.4 Dead Load + 1.6 Imposed Load</a:t>
            </a:r>
          </a:p>
          <a:p>
            <a:endParaRPr lang="en-US" dirty="0"/>
          </a:p>
          <a:p>
            <a:r>
              <a:rPr lang="en-US" dirty="0"/>
              <a:t>2. Dead + Wind / Lateral Load:</a:t>
            </a:r>
          </a:p>
          <a:p>
            <a:r>
              <a:rPr lang="en-US" dirty="0"/>
              <a:t>   1.4 Dead Load + 1.4 Wind Load</a:t>
            </a:r>
          </a:p>
          <a:p>
            <a:endParaRPr lang="en-US" dirty="0"/>
          </a:p>
          <a:p>
            <a:r>
              <a:rPr lang="en-US" dirty="0"/>
              <a:t>3. Combined Dead + Imposed + Wind Load:</a:t>
            </a:r>
          </a:p>
          <a:p>
            <a:r>
              <a:rPr lang="en-US" dirty="0"/>
              <a:t>   1.2 Dead Load + 1.2 Imposed Load + 1.2 Wind Load</a:t>
            </a:r>
          </a:p>
        </p:txBody>
      </p:sp>
    </p:spTree>
    <p:extLst>
      <p:ext uri="{BB962C8B-B14F-4D97-AF65-F5344CB8AC3E}">
        <p14:creationId xmlns:p14="http://schemas.microsoft.com/office/powerpoint/2010/main" val="3310208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0D79-B8A8-4C88-9261-CB9DCF877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Methods of Structural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0D82F-0685-4275-816C-5C57C4B36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Assumptions: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Simple Design: Pinned connections; core/bracing handles lateral load.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Continuous Design: Rigid moment-resisting connections.</a:t>
            </a:r>
          </a:p>
          <a:p>
            <a:endParaRPr lang="en-US" dirty="0"/>
          </a:p>
          <a:p>
            <a:r>
              <a:rPr lang="en-US" dirty="0"/>
              <a:t>Analysis Rigor (HK Code 2011):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First-Order Analysis: Linear elastic, ignores geometry deformation.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Second-Order Analysis: Captures global sway (P-</a:t>
            </a:r>
            <a:r>
              <a:rPr lang="el-GR" dirty="0"/>
              <a:t>Δ) </a:t>
            </a:r>
            <a:r>
              <a:rPr lang="en-US" dirty="0"/>
              <a:t>and member bow (P-</a:t>
            </a:r>
            <a:r>
              <a:rPr lang="el-GR" dirty="0"/>
              <a:t>δ) </a:t>
            </a:r>
            <a:r>
              <a:rPr lang="en-US" dirty="0"/>
              <a:t>nonlinearities.</a:t>
            </a:r>
          </a:p>
        </p:txBody>
      </p:sp>
    </p:spTree>
    <p:extLst>
      <p:ext uri="{BB962C8B-B14F-4D97-AF65-F5344CB8AC3E}">
        <p14:creationId xmlns:p14="http://schemas.microsoft.com/office/powerpoint/2010/main" val="3219990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52B8-2905-4B52-BDB5-5B9B07E53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Initial Imperfections &amp; NHF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5E433-6539-45AA-9FF2-D4A7A3A7FC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Design Rule: Structures are never 100% plumb.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Global Sway Imperfection: Base sway angle </a:t>
            </a:r>
            <a:r>
              <a:rPr lang="el-GR" dirty="0"/>
              <a:t>φ = 1/200 </a:t>
            </a:r>
            <a:r>
              <a:rPr lang="en-US" dirty="0"/>
              <a:t>rad.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Notional Horizontal Force (NHF): Minimum 0.5% (0.005) of total factored vertical load applied    horizontally.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Member Bow Imperfection: e0/L initial curvature tolerance.</a:t>
            </a:r>
          </a:p>
        </p:txBody>
      </p:sp>
    </p:spTree>
    <p:extLst>
      <p:ext uri="{BB962C8B-B14F-4D97-AF65-F5344CB8AC3E}">
        <p14:creationId xmlns:p14="http://schemas.microsoft.com/office/powerpoint/2010/main" val="106194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5BEB-40F1-40CB-AF87-A67098AC7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SLS Deflection Limits (Table 5.1)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0D2C4-74EA-4830-AB28-C06D566EE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Beams carrying plaster/finishes: Deflection &lt;= L / 360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General Beams: Deflection &lt;= L / 200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Crane Girders: Deflection &lt;= L / 600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Building Frame Sway Drift: Drift &lt;= H / 500</a:t>
            </a:r>
          </a:p>
        </p:txBody>
      </p:sp>
    </p:spTree>
    <p:extLst>
      <p:ext uri="{BB962C8B-B14F-4D97-AF65-F5344CB8AC3E}">
        <p14:creationId xmlns:p14="http://schemas.microsoft.com/office/powerpoint/2010/main" val="444641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64A2C-B0C0-496C-8430-C0EE24D45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Steel Grades &amp; Design Strength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B7398-F5F2-4799-BDEE-817D698A3253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Steel Standards: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BS EN Grades: S275, S355, S460 (</a:t>
            </a:r>
            <a:r>
              <a:rPr lang="en-US" dirty="0" err="1"/>
              <a:t>py</a:t>
            </a:r>
            <a:r>
              <a:rPr lang="en-US" dirty="0"/>
              <a:t> = 275, 355, 460 N/mm?).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GB Chinese Standards: Q235, Q345, Q390, Q420.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B429B-2D78-40AA-820E-F2AA97D76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Thickness Dependency: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Design strength </a:t>
            </a:r>
            <a:r>
              <a:rPr lang="en-US" dirty="0" err="1"/>
              <a:t>py</a:t>
            </a:r>
            <a:r>
              <a:rPr lang="en-US" dirty="0"/>
              <a:t> drops as element thickness 't' increases.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Width-to-thickness ratio parameter: ε = √(275 / </a:t>
            </a:r>
            <a:r>
              <a:rPr lang="en-US" dirty="0" err="1"/>
              <a:t>py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2915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5AECA-F22E-4A6B-9F8C-BFB871407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Cross-Section Classification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E2722-B672-4FBE-BFF4-7832B0630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Class 1 (Plastic): Plastic hinge forms with high rotation capacity for plastic analysis.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Class 2 (Compact): Reaches plastic moment capacity </a:t>
            </a:r>
            <a:r>
              <a:rPr lang="en-US" dirty="0" err="1"/>
              <a:t>Mp</a:t>
            </a:r>
            <a:r>
              <a:rPr lang="en-US" dirty="0"/>
              <a:t>, but local buckling limits rotation.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Class 3 (Semi-Compact): Extreme fiber yields (</a:t>
            </a:r>
            <a:r>
              <a:rPr lang="en-US" dirty="0" err="1"/>
              <a:t>py</a:t>
            </a:r>
            <a:r>
              <a:rPr lang="en-US" dirty="0"/>
              <a:t>), but local buckling prevents full plastic moment.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Class 4 (Slender): Local buckling occurs prematurely before yielding.</a:t>
            </a:r>
          </a:p>
        </p:txBody>
      </p:sp>
    </p:spTree>
    <p:extLst>
      <p:ext uri="{BB962C8B-B14F-4D97-AF65-F5344CB8AC3E}">
        <p14:creationId xmlns:p14="http://schemas.microsoft.com/office/powerpoint/2010/main" val="512516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0331A-B9DB-46D5-84BA-D6F3A2A5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272151167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F17485C242540B487408211B94C1B" ma:contentTypeVersion="15" ma:contentTypeDescription="Create a new document." ma:contentTypeScope="" ma:versionID="2ff66bb4ef792ec8331f1d43999ddb80">
  <xsd:schema xmlns:xsd="http://www.w3.org/2001/XMLSchema" xmlns:xs="http://www.w3.org/2001/XMLSchema" xmlns:p="http://schemas.microsoft.com/office/2006/metadata/properties" xmlns:ns3="4180b4f0-ce0a-44e8-8c75-540142c7c19e" xmlns:ns4="6d66919f-21a7-4161-a663-c368b1489b71" targetNamespace="http://schemas.microsoft.com/office/2006/metadata/properties" ma:root="true" ma:fieldsID="7a9d0d0fb19efa78399c2d4944e2233d" ns3:_="" ns4:_="">
    <xsd:import namespace="4180b4f0-ce0a-44e8-8c75-540142c7c19e"/>
    <xsd:import namespace="6d66919f-21a7-4161-a663-c368b1489b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BillingMetadata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0b4f0-ce0a-44e8-8c75-540142c7c1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6919f-21a7-4161-a663-c368b1489b7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80b4f0-ce0a-44e8-8c75-540142c7c19e" xsi:nil="true"/>
  </documentManagement>
</p:properties>
</file>

<file path=customXml/itemProps1.xml><?xml version="1.0" encoding="utf-8"?>
<ds:datastoreItem xmlns:ds="http://schemas.openxmlformats.org/officeDocument/2006/customXml" ds:itemID="{0372FFF9-AD98-4E0D-9D4D-F53A07C9BD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80b4f0-ce0a-44e8-8c75-540142c7c19e"/>
    <ds:schemaRef ds:uri="6d66919f-21a7-4161-a663-c368b1489b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DCB439-2E50-454B-85E6-3A45AB5C66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A3487F-4493-4158-B432-71CD2D6E6CA8}">
  <ds:schemaRefs>
    <ds:schemaRef ds:uri="6d66919f-21a7-4161-a663-c368b1489b71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4180b4f0-ce0a-44e8-8c75-540142c7c19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</TotalTime>
  <Words>709</Words>
  <Application>Microsoft Office PowerPoint</Application>
  <PresentationFormat>Widescreen</PresentationFormat>
  <Paragraphs>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Retrospect</vt:lpstr>
      <vt:lpstr>Structural Steelwork Design</vt:lpstr>
      <vt:lpstr>Restructured Learning Roadmap</vt:lpstr>
      <vt:lpstr>Material &amp; Metallurgy</vt:lpstr>
      <vt:lpstr>Steel Section Types</vt:lpstr>
      <vt:lpstr>Limit State Design Philosophy</vt:lpstr>
      <vt:lpstr>Factored Load Combinations (HK Code 2011)</vt:lpstr>
      <vt:lpstr>Methods of Structural Analysis</vt:lpstr>
      <vt:lpstr>Initial Imperfections &amp; NHF</vt:lpstr>
      <vt:lpstr>SLS Deflection Limits (Table 5.1)</vt:lpstr>
      <vt:lpstr>Steel Grades &amp; Design Strength</vt:lpstr>
      <vt:lpstr>Cross-Section Classification</vt:lpstr>
      <vt:lpstr>Questions &amp;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 Steelwork Design</dc:title>
  <dc:creator>LAI KING HING</dc:creator>
  <cp:lastModifiedBy>LAI KING HING</cp:lastModifiedBy>
  <cp:revision>2</cp:revision>
  <dcterms:created xsi:type="dcterms:W3CDTF">2026-08-05T01:25:14Z</dcterms:created>
  <dcterms:modified xsi:type="dcterms:W3CDTF">2026-08-05T01:35:07Z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0x0101004BFF17485C242540B487408211B94C1B</vt:lpwstr>
  </property>
</Properties>
</file>