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2B465-271F-4491-AF25-8CF22BF0C83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08288-5294-4319-B6F9-9D8C2EFBBD2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100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2B465-271F-4491-AF25-8CF22BF0C83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08288-5294-4319-B6F9-9D8C2EFBB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151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2B465-271F-4491-AF25-8CF22BF0C83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08288-5294-4319-B6F9-9D8C2EFBBD2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4162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2B465-271F-4491-AF25-8CF22BF0C83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08288-5294-4319-B6F9-9D8C2EFBB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12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2B465-271F-4491-AF25-8CF22BF0C83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08288-5294-4319-B6F9-9D8C2EFBB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6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2B465-271F-4491-AF25-8CF22BF0C83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08288-5294-4319-B6F9-9D8C2EFBB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060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2B465-271F-4491-AF25-8CF22BF0C83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08288-5294-4319-B6F9-9D8C2EFBB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29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EC2B465-271F-4491-AF25-8CF22BF0C83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C08288-5294-4319-B6F9-9D8C2EFBB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89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2B465-271F-4491-AF25-8CF22BF0C83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08288-5294-4319-B6F9-9D8C2EFBB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79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2B465-271F-4491-AF25-8CF22BF0C83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08288-5294-4319-B6F9-9D8C2EFBB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205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2B465-271F-4491-AF25-8CF22BF0C83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08288-5294-4319-B6F9-9D8C2EFBB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027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6393A-011B-4D88-890E-1463891E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B91AEE-4354-40F2-9E2F-654639D537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AF15-00EC-47F4-AB5F-DAAECA506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2B465-271F-4491-AF25-8CF22BF0C83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0412F-A591-475C-8181-91807A9DC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6F69B-D44D-4B23-B480-3DB36AF97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08288-5294-4319-B6F9-9D8C2EFBB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247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EC2B465-271F-4491-AF25-8CF22BF0C83D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BC08288-5294-4319-B6F9-9D8C2EFBBD2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99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3FEAB-779D-4138-AE2E-A18FA77F5E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Steel Column Design (CON4334)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10145E-E45A-4A99-899A-B9AE4192AA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Chapter 4: Understanding Content, Effective Lengths, and Member Capacity</a:t>
            </a:r>
          </a:p>
        </p:txBody>
      </p:sp>
    </p:spTree>
    <p:extLst>
      <p:ext uri="{BB962C8B-B14F-4D97-AF65-F5344CB8AC3E}">
        <p14:creationId xmlns:p14="http://schemas.microsoft.com/office/powerpoint/2010/main" val="1958482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F7114-ABDA-48A4-967D-14F0F2011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58164A-0311-42E2-BECA-C9676AAF65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Understand the concept of effective length and section classification.</a:t>
            </a:r>
          </a:p>
          <a:p>
            <a:r>
              <a:rPr lang="en-US" dirty="0"/>
              <a:t> Produce valid designs for steel columns under axial force only.</a:t>
            </a:r>
          </a:p>
          <a:p>
            <a:r>
              <a:rPr lang="en-US" dirty="0"/>
              <a:t> Evaluate simple and continuous construction steel columns under combined axial force and moments.</a:t>
            </a:r>
          </a:p>
        </p:txBody>
      </p:sp>
    </p:spTree>
    <p:extLst>
      <p:ext uri="{BB962C8B-B14F-4D97-AF65-F5344CB8AC3E}">
        <p14:creationId xmlns:p14="http://schemas.microsoft.com/office/powerpoint/2010/main" val="2210633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8E00F-10D9-4DE4-97C5-A5FB11EC9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1. Compression Members &amp; Effective Length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C69DF0-11AD-48B8-B152-F5AFBF7C84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Buckling Resistance: Depends on slenderness ratio (Lambda = L_E / r).</a:t>
            </a:r>
          </a:p>
          <a:p>
            <a:r>
              <a:rPr lang="en-US" dirty="0"/>
              <a:t> Effective Length (L_E): Product of factor K and actual length L (L_E = K * L).</a:t>
            </a:r>
          </a:p>
          <a:p>
            <a:r>
              <a:rPr lang="en-US" dirty="0"/>
              <a:t> Restraints: Dependent on rotational and positional boundary restraints (Table 8.6).</a:t>
            </a:r>
          </a:p>
          <a:p>
            <a:r>
              <a:rPr lang="en-US" dirty="0"/>
              <a:t> Compressive Resistance Formula: </a:t>
            </a:r>
            <a:r>
              <a:rPr lang="en-US" dirty="0" err="1"/>
              <a:t>P_c</a:t>
            </a:r>
            <a:r>
              <a:rPr lang="en-US" dirty="0"/>
              <a:t> = </a:t>
            </a:r>
            <a:r>
              <a:rPr lang="en-US" dirty="0" err="1"/>
              <a:t>A_g</a:t>
            </a:r>
            <a:r>
              <a:rPr lang="en-US" dirty="0"/>
              <a:t> * </a:t>
            </a:r>
            <a:r>
              <a:rPr lang="en-US" dirty="0" err="1"/>
              <a:t>p_c</a:t>
            </a:r>
            <a:r>
              <a:rPr lang="en-US" dirty="0"/>
              <a:t> (Applicable to plastic, compact, and semi-compact sections).</a:t>
            </a:r>
          </a:p>
        </p:txBody>
      </p:sp>
    </p:spTree>
    <p:extLst>
      <p:ext uri="{BB962C8B-B14F-4D97-AF65-F5344CB8AC3E}">
        <p14:creationId xmlns:p14="http://schemas.microsoft.com/office/powerpoint/2010/main" val="2750396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7EB3D-5C59-4B66-9508-5C74E24F2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1.2 Multiple Strut Tables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3AF02-E8AB-413E-A23E-38BF470595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Compressive Strength (</a:t>
            </a:r>
            <a:r>
              <a:rPr lang="en-US" dirty="0" err="1"/>
              <a:t>p_c</a:t>
            </a:r>
            <a:r>
              <a:rPr lang="en-US" dirty="0"/>
              <a:t>): Depends on section type, design strength (</a:t>
            </a:r>
            <a:r>
              <a:rPr lang="en-US" dirty="0" err="1"/>
              <a:t>p_y</a:t>
            </a:r>
            <a:r>
              <a:rPr lang="en-US" dirty="0"/>
              <a:t>), slenderness (Lambda), and buckling curve.</a:t>
            </a:r>
          </a:p>
          <a:p>
            <a:r>
              <a:rPr lang="en-US" dirty="0"/>
              <a:t> Strut Curves (Table 8.7): Categorized into curves a, b, c, d based on cross-section geometry and residual stresses.</a:t>
            </a:r>
          </a:p>
          <a:p>
            <a:r>
              <a:rPr lang="en-US" dirty="0"/>
              <a:t> Tables 8.8(a) to (d): Provide design strength values in N/mm^2 for different steel grades (S275, S355, S460).</a:t>
            </a:r>
          </a:p>
        </p:txBody>
      </p:sp>
    </p:spTree>
    <p:extLst>
      <p:ext uri="{BB962C8B-B14F-4D97-AF65-F5344CB8AC3E}">
        <p14:creationId xmlns:p14="http://schemas.microsoft.com/office/powerpoint/2010/main" val="1065877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C4BA4-5F23-4CF3-A8C5-B366B03C3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2. Combined Axial Force &amp; Moments (Clause 8.9)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3C824B-933F-424D-8EEB-37B7B2DFBB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Dual Verification: Columns must be checked for both cross-section capacity and member buckling resistance.</a:t>
            </a:r>
          </a:p>
          <a:p>
            <a:r>
              <a:rPr lang="en-US" dirty="0"/>
              <a:t> Cross-Section Capacity Check (Cl. 8.9.1):</a:t>
            </a:r>
          </a:p>
          <a:p>
            <a:r>
              <a:rPr lang="en-US" dirty="0"/>
              <a:t>  (</a:t>
            </a:r>
            <a:r>
              <a:rPr lang="en-US" dirty="0" err="1"/>
              <a:t>F_c</a:t>
            </a:r>
            <a:r>
              <a:rPr lang="en-US" dirty="0"/>
              <a:t> / (</a:t>
            </a:r>
            <a:r>
              <a:rPr lang="en-US" dirty="0" err="1"/>
              <a:t>A_g</a:t>
            </a:r>
            <a:r>
              <a:rPr lang="en-US" dirty="0"/>
              <a:t> * </a:t>
            </a:r>
            <a:r>
              <a:rPr lang="en-US" dirty="0" err="1"/>
              <a:t>p_y</a:t>
            </a:r>
            <a:r>
              <a:rPr lang="en-US" dirty="0"/>
              <a:t>)) + (</a:t>
            </a:r>
            <a:r>
              <a:rPr lang="en-US" dirty="0" err="1"/>
              <a:t>M_x</a:t>
            </a:r>
            <a:r>
              <a:rPr lang="en-US" dirty="0"/>
              <a:t> / </a:t>
            </a:r>
            <a:r>
              <a:rPr lang="en-US" dirty="0" err="1"/>
              <a:t>M_cx</a:t>
            </a:r>
            <a:r>
              <a:rPr lang="en-US" dirty="0"/>
              <a:t>) + (</a:t>
            </a:r>
            <a:r>
              <a:rPr lang="en-US" dirty="0" err="1"/>
              <a:t>M_y</a:t>
            </a:r>
            <a:r>
              <a:rPr lang="en-US" dirty="0"/>
              <a:t> / </a:t>
            </a:r>
            <a:r>
              <a:rPr lang="en-US" dirty="0" err="1"/>
              <a:t>M_cy</a:t>
            </a:r>
            <a:r>
              <a:rPr lang="en-US" dirty="0"/>
              <a:t>) &lt;= 1</a:t>
            </a:r>
          </a:p>
          <a:p>
            <a:r>
              <a:rPr lang="en-US" dirty="0"/>
              <a:t> Member Buckling Resistance (Cl. 8.9.2): Uses interaction equations taking P-Delta-delta effects into account.</a:t>
            </a:r>
          </a:p>
        </p:txBody>
      </p:sp>
    </p:spTree>
    <p:extLst>
      <p:ext uri="{BB962C8B-B14F-4D97-AF65-F5344CB8AC3E}">
        <p14:creationId xmlns:p14="http://schemas.microsoft.com/office/powerpoint/2010/main" val="524340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5A1C9-66F2-4376-A705-78D87B4E6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2.3 &amp; 2.4 Frame Classification &amp; Amplification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082642-C135-4329-A42C-F625437A3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Non-Sway Frames: </a:t>
            </a:r>
            <a:r>
              <a:rPr lang="en-US" dirty="0" err="1"/>
              <a:t>Lambda_cr</a:t>
            </a:r>
            <a:r>
              <a:rPr lang="en-US" dirty="0"/>
              <a:t> &gt;= 10 (P-Delta effects can be ignored).</a:t>
            </a:r>
          </a:p>
          <a:p>
            <a:r>
              <a:rPr lang="en-US" dirty="0"/>
              <a:t> Sway Frames: 5 &lt;= </a:t>
            </a:r>
            <a:r>
              <a:rPr lang="en-US" dirty="0" err="1"/>
              <a:t>Lambda_cr</a:t>
            </a:r>
            <a:r>
              <a:rPr lang="en-US" dirty="0"/>
              <a:t> &lt; 10.</a:t>
            </a:r>
          </a:p>
          <a:p>
            <a:r>
              <a:rPr lang="en-US" dirty="0"/>
              <a:t> Sway Ultra-Sensitive Frames: </a:t>
            </a:r>
            <a:r>
              <a:rPr lang="en-US" dirty="0" err="1"/>
              <a:t>Lambda_cr</a:t>
            </a:r>
            <a:r>
              <a:rPr lang="en-US" dirty="0"/>
              <a:t> &lt; 5 (requires second-order advanced analysis).</a:t>
            </a:r>
          </a:p>
          <a:p>
            <a:r>
              <a:rPr lang="en-US" dirty="0"/>
              <a:t> Moment Amplification Factor: </a:t>
            </a:r>
            <a:r>
              <a:rPr lang="en-US" dirty="0" err="1"/>
              <a:t>lambda_cr</a:t>
            </a:r>
            <a:r>
              <a:rPr lang="en-US" dirty="0"/>
              <a:t> / (</a:t>
            </a:r>
            <a:r>
              <a:rPr lang="en-US" dirty="0" err="1"/>
              <a:t>lambda_cr</a:t>
            </a:r>
            <a:r>
              <a:rPr lang="en-US" dirty="0"/>
              <a:t> - 1) accounts for second-order lateral deflections.</a:t>
            </a:r>
          </a:p>
        </p:txBody>
      </p:sp>
    </p:spTree>
    <p:extLst>
      <p:ext uri="{BB962C8B-B14F-4D97-AF65-F5344CB8AC3E}">
        <p14:creationId xmlns:p14="http://schemas.microsoft.com/office/powerpoint/2010/main" val="3316032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6F9FE-2DE2-4A7F-9C5A-D3B95CA69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 Columns in Simple Construction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C7A03-C77B-46E1-9BC0-307ADA8A2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Assumptions: Beams are fully loaded and simply supported; all equivalent moment factors (m) are set to 1.0.</a:t>
            </a:r>
          </a:p>
          <a:p>
            <a:r>
              <a:rPr lang="en-US" dirty="0"/>
              <a:t> Equivalent Slenderness for Lateral-Torsional Buckling: </a:t>
            </a:r>
            <a:r>
              <a:rPr lang="en-US" dirty="0" err="1"/>
              <a:t>Lambda_LT</a:t>
            </a:r>
            <a:r>
              <a:rPr lang="en-US" dirty="0"/>
              <a:t> = 0.5 * (L / </a:t>
            </a:r>
            <a:r>
              <a:rPr lang="en-US" dirty="0" err="1"/>
              <a:t>r_y</a:t>
            </a:r>
            <a:r>
              <a:rPr lang="en-US" dirty="0"/>
              <a:t>) (where L is </a:t>
            </a:r>
            <a:r>
              <a:rPr lang="en-US" dirty="0" err="1"/>
              <a:t>storey</a:t>
            </a:r>
            <a:r>
              <a:rPr lang="en-US" dirty="0"/>
              <a:t> height, not L_E).</a:t>
            </a:r>
          </a:p>
          <a:p>
            <a:r>
              <a:rPr lang="en-US" dirty="0"/>
              <a:t> Multi-</a:t>
            </a:r>
            <a:r>
              <a:rPr lang="en-US" dirty="0" err="1"/>
              <a:t>Storey</a:t>
            </a:r>
            <a:r>
              <a:rPr lang="en-US" dirty="0"/>
              <a:t> Provisions (Cl. 8.7.8): Pattern loading need not be considered; nominal moments derived from reaction eccentricities (larger of 100mm from face or </a:t>
            </a:r>
            <a:r>
              <a:rPr lang="en-US" dirty="0" err="1"/>
              <a:t>centre</a:t>
            </a:r>
            <a:r>
              <a:rPr lang="en-US" dirty="0"/>
              <a:t> of stiff bearing).</a:t>
            </a:r>
          </a:p>
        </p:txBody>
      </p:sp>
    </p:spTree>
    <p:extLst>
      <p:ext uri="{BB962C8B-B14F-4D97-AF65-F5344CB8AC3E}">
        <p14:creationId xmlns:p14="http://schemas.microsoft.com/office/powerpoint/2010/main" val="2250360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6B107-1EE7-4950-BC5E-C58C4FC3B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Summary: Column Design Checks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ED6C6-F277-449B-877B-15517BAEF2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Cross-Section Capacity:</a:t>
            </a:r>
          </a:p>
          <a:p>
            <a:r>
              <a:rPr lang="en-US" dirty="0"/>
              <a:t>  [</a:t>
            </a:r>
            <a:r>
              <a:rPr lang="en-US" dirty="0" err="1"/>
              <a:t>F_c</a:t>
            </a:r>
            <a:r>
              <a:rPr lang="en-US" dirty="0"/>
              <a:t> / (</a:t>
            </a:r>
            <a:r>
              <a:rPr lang="en-US" dirty="0" err="1"/>
              <a:t>A_g</a:t>
            </a:r>
            <a:r>
              <a:rPr lang="en-US" dirty="0"/>
              <a:t> * </a:t>
            </a:r>
            <a:r>
              <a:rPr lang="en-US" dirty="0" err="1"/>
              <a:t>p_y</a:t>
            </a:r>
            <a:r>
              <a:rPr lang="en-US" dirty="0"/>
              <a:t>)] + [</a:t>
            </a:r>
            <a:r>
              <a:rPr lang="en-US" dirty="0" err="1"/>
              <a:t>M_x</a:t>
            </a:r>
            <a:r>
              <a:rPr lang="en-US" dirty="0"/>
              <a:t> / </a:t>
            </a:r>
            <a:r>
              <a:rPr lang="en-US" dirty="0" err="1"/>
              <a:t>M_cx</a:t>
            </a:r>
            <a:r>
              <a:rPr lang="en-US" dirty="0"/>
              <a:t>] + [</a:t>
            </a:r>
            <a:r>
              <a:rPr lang="en-US" dirty="0" err="1"/>
              <a:t>M_y</a:t>
            </a:r>
            <a:r>
              <a:rPr lang="en-US" dirty="0"/>
              <a:t> / </a:t>
            </a:r>
            <a:r>
              <a:rPr lang="en-US" dirty="0" err="1"/>
              <a:t>M_cy</a:t>
            </a:r>
            <a:r>
              <a:rPr lang="en-US" dirty="0"/>
              <a:t>] &lt;= 1 (Identical for simple and continuous construction).</a:t>
            </a:r>
          </a:p>
          <a:p>
            <a:r>
              <a:rPr lang="en-US" dirty="0"/>
              <a:t> Member Buckling Resistance (Simple Construction):</a:t>
            </a:r>
          </a:p>
          <a:p>
            <a:r>
              <a:rPr lang="en-US" dirty="0"/>
              <a:t>  [</a:t>
            </a:r>
            <a:r>
              <a:rPr lang="en-US" dirty="0" err="1"/>
              <a:t>F_c</a:t>
            </a:r>
            <a:r>
              <a:rPr lang="en-US" dirty="0"/>
              <a:t> / </a:t>
            </a:r>
            <a:r>
              <a:rPr lang="en-US" dirty="0" err="1"/>
              <a:t>P_cy</a:t>
            </a:r>
            <a:r>
              <a:rPr lang="en-US" dirty="0"/>
              <a:t>] + [</a:t>
            </a:r>
            <a:r>
              <a:rPr lang="en-US" dirty="0" err="1"/>
              <a:t>m_LT</a:t>
            </a:r>
            <a:r>
              <a:rPr lang="en-US" dirty="0"/>
              <a:t> * M_LT / </a:t>
            </a:r>
            <a:r>
              <a:rPr lang="en-US" dirty="0" err="1"/>
              <a:t>M_b</a:t>
            </a:r>
            <a:r>
              <a:rPr lang="en-US" dirty="0"/>
              <a:t>] + [</a:t>
            </a:r>
            <a:r>
              <a:rPr lang="en-US" dirty="0" err="1"/>
              <a:t>m_y</a:t>
            </a:r>
            <a:r>
              <a:rPr lang="en-US" dirty="0"/>
              <a:t> * </a:t>
            </a:r>
            <a:r>
              <a:rPr lang="en-US" dirty="0" err="1"/>
              <a:t>M_y</a:t>
            </a:r>
            <a:r>
              <a:rPr lang="en-US" dirty="0"/>
              <a:t> / </a:t>
            </a:r>
            <a:r>
              <a:rPr lang="en-US" dirty="0" err="1"/>
              <a:t>M_cy</a:t>
            </a:r>
            <a:r>
              <a:rPr lang="en-US" dirty="0"/>
              <a:t>] &lt;= 1 ( m values = 1.0 ).</a:t>
            </a:r>
          </a:p>
          <a:p>
            <a:r>
              <a:rPr lang="en-US" dirty="0"/>
              <a:t> Member Buckling Resistance (Continuous Construction):</a:t>
            </a:r>
          </a:p>
          <a:p>
            <a:r>
              <a:rPr lang="en-US" dirty="0"/>
              <a:t>  Uses specific m factors from Table 8.9 and Table 8.4.</a:t>
            </a:r>
          </a:p>
        </p:txBody>
      </p:sp>
    </p:spTree>
    <p:extLst>
      <p:ext uri="{BB962C8B-B14F-4D97-AF65-F5344CB8AC3E}">
        <p14:creationId xmlns:p14="http://schemas.microsoft.com/office/powerpoint/2010/main" val="881608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533DF-F0F7-4943-90FA-65D48AF28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 Examples &amp; Learning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206446-CC4C-4E66-B130-9CE8C83C70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Practical Applications Covered in Notes:</a:t>
            </a:r>
          </a:p>
          <a:p>
            <a:r>
              <a:rPr lang="en-US" dirty="0"/>
              <a:t>  - Example 1: Column with pinned ends under axial load.</a:t>
            </a:r>
          </a:p>
          <a:p>
            <a:r>
              <a:rPr lang="en-US" dirty="0"/>
              <a:t>  - Example 2: Column with pinned ends tied in weaker axis.</a:t>
            </a:r>
          </a:p>
          <a:p>
            <a:r>
              <a:rPr lang="en-US" dirty="0"/>
              <a:t>  - Example 3: Column with axial load and moments in simple construction.</a:t>
            </a:r>
          </a:p>
          <a:p>
            <a:r>
              <a:rPr lang="en-US" dirty="0"/>
              <a:t>  - Example 4: Axially loaded column using tributary areas &amp; load reductions.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448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2F6A0-52DA-43EA-B629-BF04E0778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 &amp; Useful Links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22D597-9C2F-402A-B412-3624763630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Reference Code / Books:</a:t>
            </a:r>
          </a:p>
          <a:p>
            <a:r>
              <a:rPr lang="en-US" dirty="0"/>
              <a:t>  - Hong Kong Code of Practice for the Structural Use of Steel 2011.</a:t>
            </a:r>
          </a:p>
          <a:p>
            <a:r>
              <a:rPr lang="en-US" dirty="0"/>
              <a:t>  - Steelwork Design Guide to BS 5950 / HK Code (CON4334 Course Notes).</a:t>
            </a:r>
          </a:p>
          <a:p>
            <a:r>
              <a:rPr lang="en-US" dirty="0"/>
              <a:t> Recommended YouTube Tutorials:</a:t>
            </a:r>
          </a:p>
          <a:p>
            <a:r>
              <a:rPr lang="en-US" dirty="0"/>
              <a:t>  - Steel Column Design Tutorial (Search: 'Steel Column Design EC3 / BS5950 Workflow')</a:t>
            </a:r>
          </a:p>
          <a:p>
            <a:r>
              <a:rPr lang="en-US" dirty="0"/>
              <a:t>  - Understanding Effective Length &amp; Slenderness in Columns (Search: 'Effective Length Buckling Civil Engineering')</a:t>
            </a:r>
          </a:p>
        </p:txBody>
      </p:sp>
    </p:spTree>
    <p:extLst>
      <p:ext uri="{BB962C8B-B14F-4D97-AF65-F5344CB8AC3E}">
        <p14:creationId xmlns:p14="http://schemas.microsoft.com/office/powerpoint/2010/main" val="148683175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FF17485C242540B487408211B94C1B" ma:contentTypeVersion="15" ma:contentTypeDescription="Create a new document." ma:contentTypeScope="" ma:versionID="2ff66bb4ef792ec8331f1d43999ddb80">
  <xsd:schema xmlns:xsd="http://www.w3.org/2001/XMLSchema" xmlns:xs="http://www.w3.org/2001/XMLSchema" xmlns:p="http://schemas.microsoft.com/office/2006/metadata/properties" xmlns:ns3="4180b4f0-ce0a-44e8-8c75-540142c7c19e" xmlns:ns4="6d66919f-21a7-4161-a663-c368b1489b71" targetNamespace="http://schemas.microsoft.com/office/2006/metadata/properties" ma:root="true" ma:fieldsID="7a9d0d0fb19efa78399c2d4944e2233d" ns3:_="" ns4:_="">
    <xsd:import namespace="4180b4f0-ce0a-44e8-8c75-540142c7c19e"/>
    <xsd:import namespace="6d66919f-21a7-4161-a663-c368b1489b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BillingMetadata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80b4f0-ce0a-44e8-8c75-540142c7c1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66919f-21a7-4161-a663-c368b1489b7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180b4f0-ce0a-44e8-8c75-540142c7c19e" xsi:nil="true"/>
  </documentManagement>
</p:properties>
</file>

<file path=customXml/itemProps1.xml><?xml version="1.0" encoding="utf-8"?>
<ds:datastoreItem xmlns:ds="http://schemas.openxmlformats.org/officeDocument/2006/customXml" ds:itemID="{D3AB784D-7295-4B67-94ED-126F4DD08D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80b4f0-ce0a-44e8-8c75-540142c7c19e"/>
    <ds:schemaRef ds:uri="6d66919f-21a7-4161-a663-c368b1489b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01C1D3-B491-438C-A0BD-9BB24040A5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AF2734-0410-4667-8193-309415AC7F35}">
  <ds:schemaRefs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  <ds:schemaRef ds:uri="6d66919f-21a7-4161-a663-c368b1489b71"/>
    <ds:schemaRef ds:uri="4180b4f0-ce0a-44e8-8c75-540142c7c19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773</Words>
  <Application>Microsoft Office PowerPoint</Application>
  <PresentationFormat>Widescreen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Calibri Light</vt:lpstr>
      <vt:lpstr>Retrospect</vt:lpstr>
      <vt:lpstr>Steel Column Design (CON4334)</vt:lpstr>
      <vt:lpstr>Learning Objectives</vt:lpstr>
      <vt:lpstr>1. Compression Members &amp; Effective Length</vt:lpstr>
      <vt:lpstr>1.2 Multiple Strut Tables</vt:lpstr>
      <vt:lpstr>2. Combined Axial Force &amp; Moments (Clause 8.9)</vt:lpstr>
      <vt:lpstr>2.3 &amp; 2.4 Frame Classification &amp; Amplification</vt:lpstr>
      <vt:lpstr>3. Columns in Simple Construction</vt:lpstr>
      <vt:lpstr>Summary: Column Design Checks</vt:lpstr>
      <vt:lpstr>Design Examples &amp; Learning Resources</vt:lpstr>
      <vt:lpstr>References &amp; Useful Links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Steel Column Design (CON4334)</dc:title>
  <dc:creator>LAI KING HING</dc:creator>
  <cp:lastModifiedBy>LAI KING HING</cp:lastModifiedBy>
  <cp:revision>1</cp:revision>
  <dcterms:created xsi:type="dcterms:W3CDTF">2026-08-05T02:17:46Z</dcterms:created>
  <dcterms:modified xsi:type="dcterms:W3CDTF">2026-08-05T02:18:12Z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0x0101004BFF17485C242540B487408211B94C1B</vt:lpwstr>
  </property>
</Properties>
</file>