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1" r:id="rId4"/>
  </p:sld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  <p:sldId id="266" r:id="rId15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7" d="100"/>
          <a:sy n="107" d="100"/>
        </p:scale>
        <p:origin x="714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10" Type="http://schemas.openxmlformats.org/officeDocument/2006/relationships/slide" Target="slides/slide6.xml"/><Relationship Id="rId19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7280" y="758952"/>
            <a:ext cx="10058400" cy="3566160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51" y="4455620"/>
            <a:ext cx="100584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028EAD-A960-4DD8-B516-83E5F5C2D8C7}" type="datetimeFigureOut">
              <a:rPr lang="en-US" smtClean="0"/>
              <a:t>8/5/2026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91B9BB-F132-490B-BC6C-FC3D2A13E074}" type="slidenum">
              <a:rPr lang="en-US" smtClean="0"/>
              <a:t>‹#›</a:t>
            </a:fld>
            <a:endParaRPr lang="en-US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6359594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marL="0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028EAD-A960-4DD8-B516-83E5F5C2D8C7}" type="datetimeFigureOut">
              <a:rPr lang="en-US" smtClean="0"/>
              <a:t>8/5/2026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91B9BB-F132-490B-BC6C-FC3D2A13E07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996044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758952"/>
            <a:ext cx="10058400" cy="356616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4453128"/>
            <a:ext cx="100584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028EAD-A960-4DD8-B516-83E5F5C2D8C7}" type="datetimeFigureOut">
              <a:rPr lang="en-US" smtClean="0"/>
              <a:t>8/5/2026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91B9BB-F132-490B-BC6C-FC3D2A13E074}" type="slidenum">
              <a:rPr lang="en-US" smtClean="0"/>
              <a:t>‹#›</a:t>
            </a:fld>
            <a:endParaRPr lang="en-US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8933251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7279" y="1845734"/>
            <a:ext cx="4937760" cy="40233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17920" y="1845735"/>
            <a:ext cx="4937760" cy="40233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028EAD-A960-4DD8-B516-83E5F5C2D8C7}" type="datetimeFigureOut">
              <a:rPr lang="en-US" smtClean="0"/>
              <a:t>8/5/2026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91B9BB-F132-490B-BC6C-FC3D2A13E07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976986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7280" y="2582334"/>
            <a:ext cx="4937760" cy="3378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1792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7920" y="2582334"/>
            <a:ext cx="4937760" cy="3378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028EAD-A960-4DD8-B516-83E5F5C2D8C7}" type="datetimeFigureOut">
              <a:rPr lang="en-US" smtClean="0"/>
              <a:t>8/5/2026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91B9BB-F132-490B-BC6C-FC3D2A13E07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958538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028EAD-A960-4DD8-B516-83E5F5C2D8C7}" type="datetimeFigureOut">
              <a:rPr lang="en-US" smtClean="0"/>
              <a:t>8/5/2026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91B9BB-F132-490B-BC6C-FC3D2A13E07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051340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028EAD-A960-4DD8-B516-83E5F5C2D8C7}" type="datetimeFigureOut">
              <a:rPr lang="en-US" smtClean="0"/>
              <a:t>8/5/2026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91B9BB-F132-490B-BC6C-FC3D2A13E07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641039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6" y="0"/>
            <a:ext cx="4050791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4040071" y="0"/>
            <a:ext cx="6400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94359"/>
            <a:ext cx="3200400" cy="2286000"/>
          </a:xfrm>
        </p:spPr>
        <p:txBody>
          <a:bodyPr anchor="b">
            <a:norm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00600" y="731520"/>
            <a:ext cx="6492240" cy="5257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926080"/>
            <a:ext cx="3200400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65512" y="6459785"/>
            <a:ext cx="2618510" cy="365125"/>
          </a:xfrm>
        </p:spPr>
        <p:txBody>
          <a:bodyPr/>
          <a:lstStyle>
            <a:lvl1pPr algn="l">
              <a:defRPr/>
            </a:lvl1pPr>
          </a:lstStyle>
          <a:p>
            <a:fld id="{46028EAD-A960-4DD8-B516-83E5F5C2D8C7}" type="datetimeFigureOut">
              <a:rPr lang="en-US" smtClean="0"/>
              <a:t>8/5/2026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800600" y="6459785"/>
            <a:ext cx="4648200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AF91B9BB-F132-490B-BC6C-FC3D2A13E07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1802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4953000"/>
            <a:ext cx="12188825" cy="1905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5" y="491507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5074920"/>
            <a:ext cx="10113264" cy="822960"/>
          </a:xfrm>
        </p:spPr>
        <p:txBody>
          <a:bodyPr lIns="91440" tIns="0" rIns="9144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5" y="0"/>
            <a:ext cx="12191985" cy="4915076"/>
          </a:xfrm>
          <a:blipFill>
            <a:blip r:embed="rId2"/>
            <a:stretch>
              <a:fillRect/>
            </a:stretch>
          </a:blipFill>
        </p:spPr>
        <p:txBody>
          <a:bodyPr lIns="457200" tIns="457200" anchor="t"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97280" y="5907023"/>
            <a:ext cx="10113264" cy="5943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028EAD-A960-4DD8-B516-83E5F5C2D8C7}" type="datetimeFigureOut">
              <a:rPr lang="en-US" smtClean="0"/>
              <a:t>8/5/2026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91B9BB-F132-490B-BC6C-FC3D2A13E07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437314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028EAD-A960-4DD8-B516-83E5F5C2D8C7}" type="datetimeFigureOut">
              <a:rPr lang="en-US" smtClean="0"/>
              <a:t>8/5/2026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91B9BB-F132-490B-BC6C-FC3D2A13E07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761048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414778"/>
            <a:ext cx="2628900" cy="5757421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414778"/>
            <a:ext cx="7734300" cy="5757422"/>
          </a:xfrm>
        </p:spPr>
        <p:txBody>
          <a:bodyPr vert="eaVert" lIns="45720" tIns="0" rIns="45720" bIns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028EAD-A960-4DD8-B516-83E5F5C2D8C7}" type="datetimeFigureOut">
              <a:rPr lang="en-US" smtClean="0"/>
              <a:t>8/5/2026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91B9BB-F132-490B-BC6C-FC3D2A13E07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69158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E03D14-5635-4F2D-A0EC-7271A9A5FF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BA26B64-0C71-4C86-89FC-EA46039149F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7DAB3EF-AD5B-4128-88CE-E48E7C6133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028EAD-A960-4DD8-B516-83E5F5C2D8C7}" type="datetimeFigureOut">
              <a:rPr lang="en-US" smtClean="0"/>
              <a:t>8/5/2026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C4D0117-4580-4154-93E3-775D52418E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0DAFCF8-68F2-467F-8FC7-1137681EC1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91B9BB-F132-490B-BC6C-FC3D2A13E07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340793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0" y="6334316"/>
            <a:ext cx="12192001" cy="659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5734"/>
            <a:ext cx="10058400" cy="402336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97280" y="6459785"/>
            <a:ext cx="247227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fld id="{46028EAD-A960-4DD8-B516-83E5F5C2D8C7}" type="datetimeFigureOut">
              <a:rPr lang="en-US" smtClean="0"/>
              <a:t>8/5/2026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686185" y="6459785"/>
            <a:ext cx="482280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baseline="0">
                <a:solidFill>
                  <a:srgbClr val="FFFFFF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900458" y="6459785"/>
            <a:ext cx="13120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rgbClr val="FFFFFF"/>
                </a:solidFill>
              </a:defRPr>
            </a:lvl1pPr>
          </a:lstStyle>
          <a:p>
            <a:fld id="{AF91B9BB-F132-490B-BC6C-FC3D2A13E074}" type="slidenum">
              <a:rPr lang="en-US" smtClean="0"/>
              <a:t>‹#›</a:t>
            </a:fld>
            <a:endParaRPr lang="en-US"/>
          </a:p>
        </p:txBody>
      </p:sp>
      <p:cxnSp>
        <p:nvCxnSpPr>
          <p:cNvPr id="10" name="Straight Connector 9"/>
          <p:cNvCxnSpPr/>
          <p:nvPr/>
        </p:nvCxnSpPr>
        <p:spPr>
          <a:xfrm>
            <a:off x="1193532" y="1737845"/>
            <a:ext cx="996696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568296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  <p:sldLayoutId id="2147483673" r:id="rId12"/>
  </p:sldLayoutIdLst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80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CB28EC-7A4C-49DD-8AEB-A350697207D0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Steel Beam Design </a:t>
            </a:r>
            <a:br>
              <a:rPr lang="en-US" dirty="0"/>
            </a:br>
            <a:r>
              <a:rPr lang="en-US" dirty="0"/>
              <a:t>(Chapter 3)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218C0CD-1939-4E0C-86EF-6643D59E6688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5014091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84571A-D5BD-41FE-88E0-EC522AAF60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Learning Objectives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8583FFD-C742-4510-83D7-4D8183A207B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 Understand effective length, lateral/torsional restraints, and destabilizing load effects.</a:t>
            </a:r>
          </a:p>
          <a:p>
            <a:r>
              <a:rPr lang="en-US" dirty="0"/>
              <a:t> Calculate design loads for various limit states.</a:t>
            </a:r>
          </a:p>
          <a:p>
            <a:r>
              <a:rPr lang="en-US" dirty="0"/>
              <a:t> Produce valid designs for simply supported steel beams</a:t>
            </a:r>
          </a:p>
          <a:p>
            <a:r>
              <a:rPr lang="en-US" dirty="0"/>
              <a:t>  - Section classification</a:t>
            </a:r>
          </a:p>
          <a:p>
            <a:r>
              <a:rPr lang="en-US" dirty="0"/>
              <a:t>  - Shear capacity &amp; moment capacity</a:t>
            </a:r>
          </a:p>
          <a:p>
            <a:r>
              <a:rPr lang="en-US" dirty="0"/>
              <a:t>  - Lateral-torsional instability &amp; buckling resistance</a:t>
            </a:r>
          </a:p>
          <a:p>
            <a:r>
              <a:rPr lang="en-US" dirty="0"/>
              <a:t>  - Deflection checks, web buckling, and web bearing resistance</a:t>
            </a:r>
          </a:p>
        </p:txBody>
      </p:sp>
    </p:spTree>
    <p:extLst>
      <p:ext uri="{BB962C8B-B14F-4D97-AF65-F5344CB8AC3E}">
        <p14:creationId xmlns:p14="http://schemas.microsoft.com/office/powerpoint/2010/main" val="166926349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6496B0-2D9E-444A-B38C-EB49D43878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Beam Categorization by Restraint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35E269E-D8C9-4DD1-B8D9-1075F193E96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1. Fully Restrained Beams (Clause 8.2):</a:t>
            </a:r>
          </a:p>
          <a:p>
            <a:r>
              <a:rPr lang="en-US" dirty="0"/>
              <a:t>   - Compression flange fully restrained (e.g., concrete slabs supporting floors).</a:t>
            </a:r>
          </a:p>
          <a:p>
            <a:r>
              <a:rPr lang="en-US" dirty="0"/>
              <a:t>   - Lateral restraining force must resist &gt;= 2.5% of maximum factored compression force.</a:t>
            </a:r>
          </a:p>
          <a:p>
            <a:r>
              <a:rPr lang="en-US" dirty="0"/>
              <a:t>2. Beams Restrained at Intervals (Clause 8.3):</a:t>
            </a:r>
          </a:p>
          <a:p>
            <a:r>
              <a:rPr lang="en-US" dirty="0"/>
              <a:t>   - Subject to Lateral-Torsional Buckling (LTB) between restraints.</a:t>
            </a:r>
          </a:p>
          <a:p>
            <a:r>
              <a:rPr lang="en-US" dirty="0"/>
              <a:t>   - Requires checking segment effective lengths and buckling resistance moments (Mb).</a:t>
            </a:r>
          </a:p>
        </p:txBody>
      </p:sp>
    </p:spTree>
    <p:extLst>
      <p:ext uri="{BB962C8B-B14F-4D97-AF65-F5344CB8AC3E}">
        <p14:creationId xmlns:p14="http://schemas.microsoft.com/office/powerpoint/2010/main" val="269694925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4A197F-7273-48EE-97EF-D54EF4BADD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Cross-Section Classification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52EE223-7BC0-457D-A2E6-A2A8F689947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 Class 1 Plastic: Can develop full plastic moment with high rotation capacity.</a:t>
            </a:r>
          </a:p>
          <a:p>
            <a:r>
              <a:rPr lang="en-US" dirty="0"/>
              <a:t> Class 2 Compact: Can develop full plastic moment but limited rotation capacity.</a:t>
            </a:r>
          </a:p>
          <a:p>
            <a:r>
              <a:rPr lang="en-US" dirty="0"/>
              <a:t> Class 3 Semi-Compact: Develops elastic moment; local buckling prevents full plastic moment development.</a:t>
            </a:r>
          </a:p>
          <a:p>
            <a:r>
              <a:rPr lang="en-US" dirty="0"/>
              <a:t> Class 4 Slender: Local buckling occurs before development of full elastic moment; requires effective properties.</a:t>
            </a:r>
          </a:p>
          <a:p>
            <a:r>
              <a:rPr lang="en-US" dirty="0"/>
              <a:t> Slenderness parameter: epsilon = </a:t>
            </a:r>
            <a:r>
              <a:rPr lang="en-US" dirty="0" err="1"/>
              <a:t>Sqr</a:t>
            </a:r>
            <a:r>
              <a:rPr lang="en-US" dirty="0"/>
              <a:t>(275 / </a:t>
            </a:r>
            <a:r>
              <a:rPr lang="en-US" dirty="0" err="1"/>
              <a:t>py</a:t>
            </a:r>
            <a:r>
              <a:rPr lang="en-US" dirty="0"/>
              <a:t>).</a:t>
            </a:r>
          </a:p>
        </p:txBody>
      </p:sp>
    </p:spTree>
    <p:extLst>
      <p:ext uri="{BB962C8B-B14F-4D97-AF65-F5344CB8AC3E}">
        <p14:creationId xmlns:p14="http://schemas.microsoft.com/office/powerpoint/2010/main" val="105877052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F555E8-2AA5-49DD-A6C9-E59882259B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Shear Capacity Check (Clause 8.2.1)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C051F12-85F2-4BBB-B6FF-FBD1331B17E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 Shear Capacity Formula:</a:t>
            </a:r>
          </a:p>
          <a:p>
            <a:r>
              <a:rPr lang="en-US" dirty="0"/>
              <a:t>  </a:t>
            </a:r>
            <a:r>
              <a:rPr lang="en-US" dirty="0" err="1"/>
              <a:t>Vc</a:t>
            </a:r>
            <a:r>
              <a:rPr lang="en-US" dirty="0"/>
              <a:t> = (</a:t>
            </a:r>
            <a:r>
              <a:rPr lang="en-US" dirty="0" err="1"/>
              <a:t>py</a:t>
            </a:r>
            <a:r>
              <a:rPr lang="en-US" dirty="0"/>
              <a:t> * Av) / </a:t>
            </a:r>
            <a:r>
              <a:rPr lang="en-US" dirty="0" err="1"/>
              <a:t>Sqr</a:t>
            </a:r>
            <a:r>
              <a:rPr lang="en-US" dirty="0"/>
              <a:t>(3) &gt;= V</a:t>
            </a:r>
          </a:p>
          <a:p>
            <a:r>
              <a:rPr lang="en-US" dirty="0"/>
              <a:t> Where Av depends on section type (e.g., </a:t>
            </a:r>
            <a:r>
              <a:rPr lang="en-US" dirty="0" err="1"/>
              <a:t>tD</a:t>
            </a:r>
            <a:r>
              <a:rPr lang="en-US" dirty="0"/>
              <a:t> for rolled I/H and channels, 2td for RHS).</a:t>
            </a:r>
          </a:p>
          <a:p>
            <a:r>
              <a:rPr lang="en-US" dirty="0"/>
              <a:t> Shear interaction rule:</a:t>
            </a:r>
          </a:p>
          <a:p>
            <a:r>
              <a:rPr lang="en-US" dirty="0"/>
              <a:t>  - If shear load V &lt;= 0.6 </a:t>
            </a:r>
            <a:r>
              <a:rPr lang="en-US" dirty="0" err="1"/>
              <a:t>Vc</a:t>
            </a:r>
            <a:r>
              <a:rPr lang="en-US" dirty="0"/>
              <a:t>, shear effect on bending capacity is small and ignored.</a:t>
            </a:r>
          </a:p>
          <a:p>
            <a:r>
              <a:rPr lang="en-US" dirty="0"/>
              <a:t>  - If V &gt; 0.6 </a:t>
            </a:r>
            <a:r>
              <a:rPr lang="en-US" dirty="0" err="1"/>
              <a:t>Vc</a:t>
            </a:r>
            <a:r>
              <a:rPr lang="en-US" dirty="0"/>
              <a:t>, high shear provisions apply (Clause 8.2.2.2).</a:t>
            </a:r>
          </a:p>
        </p:txBody>
      </p:sp>
    </p:spTree>
    <p:extLst>
      <p:ext uri="{BB962C8B-B14F-4D97-AF65-F5344CB8AC3E}">
        <p14:creationId xmlns:p14="http://schemas.microsoft.com/office/powerpoint/2010/main" val="173669027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57D4C8-07C0-4010-BED5-EC48D45A3B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Moment Capacity (Mc) Guidelines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DACECF4-255C-464D-8393-8E9B42235AC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 Low Shear (V &lt;= 0.6 </a:t>
            </a:r>
            <a:r>
              <a:rPr lang="en-US" dirty="0" err="1"/>
              <a:t>Vc</a:t>
            </a:r>
            <a:r>
              <a:rPr lang="en-US" dirty="0"/>
              <a:t>):</a:t>
            </a:r>
          </a:p>
          <a:p>
            <a:r>
              <a:rPr lang="en-US" dirty="0"/>
              <a:t>  - Class 1 &amp; 2: Mc = </a:t>
            </a:r>
            <a:r>
              <a:rPr lang="en-US" dirty="0" err="1"/>
              <a:t>py</a:t>
            </a:r>
            <a:r>
              <a:rPr lang="en-US" dirty="0"/>
              <a:t> * S &lt;= 1.2 * </a:t>
            </a:r>
            <a:r>
              <a:rPr lang="en-US" dirty="0" err="1"/>
              <a:t>py</a:t>
            </a:r>
            <a:r>
              <a:rPr lang="en-US" dirty="0"/>
              <a:t> * Z</a:t>
            </a:r>
          </a:p>
          <a:p>
            <a:r>
              <a:rPr lang="en-US" dirty="0"/>
              <a:t>  - Class 3: Mc = </a:t>
            </a:r>
            <a:r>
              <a:rPr lang="en-US" dirty="0" err="1"/>
              <a:t>py</a:t>
            </a:r>
            <a:r>
              <a:rPr lang="en-US" dirty="0"/>
              <a:t> * Z or </a:t>
            </a:r>
            <a:r>
              <a:rPr lang="en-US" dirty="0" err="1"/>
              <a:t>py</a:t>
            </a:r>
            <a:r>
              <a:rPr lang="en-US" dirty="0"/>
              <a:t> * </a:t>
            </a:r>
            <a:r>
              <a:rPr lang="en-US" dirty="0" err="1"/>
              <a:t>Seff</a:t>
            </a:r>
            <a:endParaRPr lang="en-US" dirty="0"/>
          </a:p>
          <a:p>
            <a:r>
              <a:rPr lang="en-US" dirty="0"/>
              <a:t>  - Class 4: Mc = </a:t>
            </a:r>
            <a:r>
              <a:rPr lang="en-US" dirty="0" err="1"/>
              <a:t>py</a:t>
            </a:r>
            <a:r>
              <a:rPr lang="en-US" dirty="0"/>
              <a:t> * Zeff or </a:t>
            </a:r>
            <a:r>
              <a:rPr lang="en-US" dirty="0" err="1"/>
              <a:t>pyr</a:t>
            </a:r>
            <a:r>
              <a:rPr lang="en-US" dirty="0"/>
              <a:t> * Z</a:t>
            </a:r>
          </a:p>
          <a:p>
            <a:r>
              <a:rPr lang="en-US" dirty="0"/>
              <a:t> High Shear (V &gt; 0.6 </a:t>
            </a:r>
            <a:r>
              <a:rPr lang="en-US" dirty="0" err="1"/>
              <a:t>Vc</a:t>
            </a:r>
            <a:r>
              <a:rPr lang="en-US" dirty="0"/>
              <a:t>):</a:t>
            </a:r>
          </a:p>
          <a:p>
            <a:r>
              <a:rPr lang="en-US" dirty="0"/>
              <a:t>  - Class 1 &amp; 2: Mc = </a:t>
            </a:r>
            <a:r>
              <a:rPr lang="en-US" dirty="0" err="1"/>
              <a:t>py</a:t>
            </a:r>
            <a:r>
              <a:rPr lang="en-US" dirty="0"/>
              <a:t> * (S - rho * </a:t>
            </a:r>
            <a:r>
              <a:rPr lang="en-US" dirty="0" err="1"/>
              <a:t>Sv</a:t>
            </a:r>
            <a:r>
              <a:rPr lang="en-US" dirty="0"/>
              <a:t>) &lt;= 1.2 * </a:t>
            </a:r>
            <a:r>
              <a:rPr lang="en-US" dirty="0" err="1"/>
              <a:t>py</a:t>
            </a:r>
            <a:r>
              <a:rPr lang="en-US" dirty="0"/>
              <a:t> * (Z - rho * </a:t>
            </a:r>
            <a:r>
              <a:rPr lang="en-US" dirty="0" err="1"/>
              <a:t>Sv</a:t>
            </a:r>
            <a:r>
              <a:rPr lang="en-US" dirty="0"/>
              <a:t> / 1.5)</a:t>
            </a:r>
          </a:p>
          <a:p>
            <a:r>
              <a:rPr lang="en-US" dirty="0"/>
              <a:t>  - Where rho = (2 * V / </a:t>
            </a:r>
            <a:r>
              <a:rPr lang="en-US" dirty="0" err="1"/>
              <a:t>Vc</a:t>
            </a:r>
            <a:r>
              <a:rPr lang="en-US" dirty="0"/>
              <a:t> - 1)^2.</a:t>
            </a:r>
          </a:p>
        </p:txBody>
      </p:sp>
    </p:spTree>
    <p:extLst>
      <p:ext uri="{BB962C8B-B14F-4D97-AF65-F5344CB8AC3E}">
        <p14:creationId xmlns:p14="http://schemas.microsoft.com/office/powerpoint/2010/main" val="238752863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037AA7-176E-4E41-A938-E2D998313C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Web Bearing &amp; Web Buckling (Clause 8.4.10)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69D12FC-6C40-4FD4-94D4-A8885399CA1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 Web Bearing Capacity (</a:t>
            </a:r>
            <a:r>
              <a:rPr lang="en-US" dirty="0" err="1"/>
              <a:t>Pbw</a:t>
            </a:r>
            <a:r>
              <a:rPr lang="en-US" dirty="0"/>
              <a:t>):</a:t>
            </a:r>
          </a:p>
          <a:p>
            <a:r>
              <a:rPr lang="en-US" dirty="0"/>
              <a:t>  - </a:t>
            </a:r>
            <a:r>
              <a:rPr lang="en-US" dirty="0" err="1"/>
              <a:t>Pbw</a:t>
            </a:r>
            <a:r>
              <a:rPr lang="en-US" dirty="0"/>
              <a:t> = (b1 + </a:t>
            </a:r>
            <a:r>
              <a:rPr lang="en-US" dirty="0" err="1"/>
              <a:t>nk</a:t>
            </a:r>
            <a:r>
              <a:rPr lang="en-US" dirty="0"/>
              <a:t>) * t * </a:t>
            </a:r>
            <a:r>
              <a:rPr lang="en-US" dirty="0" err="1"/>
              <a:t>pyw</a:t>
            </a:r>
            <a:endParaRPr lang="en-US" dirty="0"/>
          </a:p>
          <a:p>
            <a:r>
              <a:rPr lang="en-US" dirty="0"/>
              <a:t>  - Dispersion of 1:2.5 to root radius line (k = T + r for rolled sections).</a:t>
            </a:r>
          </a:p>
          <a:p>
            <a:r>
              <a:rPr lang="en-US" dirty="0"/>
              <a:t> Web Buckling Resistance (Px):</a:t>
            </a:r>
          </a:p>
          <a:p>
            <a:r>
              <a:rPr lang="en-US" dirty="0"/>
              <a:t>  - Applies when flanges are restrained against rotation and lateral movement.</a:t>
            </a:r>
          </a:p>
          <a:p>
            <a:r>
              <a:rPr lang="en-US" dirty="0"/>
              <a:t>  - Px = (25 * epsilon * t / </a:t>
            </a:r>
            <a:r>
              <a:rPr lang="en-US" dirty="0" err="1"/>
              <a:t>Sqr</a:t>
            </a:r>
            <a:r>
              <a:rPr lang="en-US" dirty="0"/>
              <a:t>((b1 + </a:t>
            </a:r>
            <a:r>
              <a:rPr lang="en-US" dirty="0" err="1"/>
              <a:t>nk</a:t>
            </a:r>
            <a:r>
              <a:rPr lang="en-US" dirty="0"/>
              <a:t>) * d)) * </a:t>
            </a:r>
            <a:r>
              <a:rPr lang="en-US" dirty="0" err="1"/>
              <a:t>Pbw</a:t>
            </a:r>
            <a:r>
              <a:rPr lang="en-US" dirty="0"/>
              <a:t> (for ae &gt;= 0.7d).</a:t>
            </a:r>
          </a:p>
        </p:txBody>
      </p:sp>
    </p:spTree>
    <p:extLst>
      <p:ext uri="{BB962C8B-B14F-4D97-AF65-F5344CB8AC3E}">
        <p14:creationId xmlns:p14="http://schemas.microsoft.com/office/powerpoint/2010/main" val="275252775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3F3F4C-9D45-4CCC-A416-E5A0F2908D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Lateral-Torsional Buckling (LTB)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EF706AF-9690-4061-8DBB-ABFCA9C6D10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 Applies to beams not fully restrained along the compression flange.</a:t>
            </a:r>
          </a:p>
          <a:p>
            <a:r>
              <a:rPr lang="en-US" dirty="0"/>
              <a:t> Check requirement: </a:t>
            </a:r>
            <a:r>
              <a:rPr lang="en-US" dirty="0" err="1"/>
              <a:t>mLt</a:t>
            </a:r>
            <a:r>
              <a:rPr lang="en-US" dirty="0"/>
              <a:t> * Mx &lt;= Mb and Mx &lt;= </a:t>
            </a:r>
            <a:r>
              <a:rPr lang="en-US" dirty="0" err="1"/>
              <a:t>Mcx</a:t>
            </a:r>
            <a:r>
              <a:rPr lang="en-US" dirty="0"/>
              <a:t>.</a:t>
            </a:r>
          </a:p>
          <a:p>
            <a:r>
              <a:rPr lang="en-US" dirty="0"/>
              <a:t> Equivalent slenderness: </a:t>
            </a:r>
            <a:r>
              <a:rPr lang="en-US" dirty="0" err="1"/>
              <a:t>lambda_lt</a:t>
            </a:r>
            <a:r>
              <a:rPr lang="en-US" dirty="0"/>
              <a:t> = u * v * lambda * </a:t>
            </a:r>
            <a:r>
              <a:rPr lang="en-US" dirty="0" err="1"/>
              <a:t>Sqr</a:t>
            </a:r>
            <a:r>
              <a:rPr lang="en-US" dirty="0"/>
              <a:t>(</a:t>
            </a:r>
            <a:r>
              <a:rPr lang="en-US" dirty="0" err="1"/>
              <a:t>beta_w</a:t>
            </a:r>
            <a:r>
              <a:rPr lang="en-US" dirty="0"/>
              <a:t>).</a:t>
            </a:r>
          </a:p>
          <a:p>
            <a:r>
              <a:rPr lang="en-US" dirty="0"/>
              <a:t> Buckling resistance moment: Mb = pb * </a:t>
            </a:r>
            <a:r>
              <a:rPr lang="en-US" dirty="0" err="1"/>
              <a:t>Sx</a:t>
            </a:r>
            <a:r>
              <a:rPr lang="en-US" dirty="0"/>
              <a:t> (for Class 1/2 sections).</a:t>
            </a:r>
          </a:p>
          <a:p>
            <a:r>
              <a:rPr lang="en-US" dirty="0"/>
              <a:t> Destabilizing loads: Multiply effective length LE by a factor of 1.2.</a:t>
            </a:r>
          </a:p>
        </p:txBody>
      </p:sp>
    </p:spTree>
    <p:extLst>
      <p:ext uri="{BB962C8B-B14F-4D97-AF65-F5344CB8AC3E}">
        <p14:creationId xmlns:p14="http://schemas.microsoft.com/office/powerpoint/2010/main" val="57218786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C67525-D79F-42FA-AD1F-B4A57DEF04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Restrained Beam Design Workflow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5C51856-0AC3-4FE0-8E61-1277B742886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1. Determine dead loads and imposed loads.</a:t>
            </a:r>
          </a:p>
          <a:p>
            <a:r>
              <a:rPr lang="en-US"/>
              <a:t>2. Calculate factored design moment (Mx) and shear force (V).</a:t>
            </a:r>
          </a:p>
          <a:p>
            <a:r>
              <a:rPr lang="en-US"/>
              <a:t>3. Estimate member size using Sx = Mx / py.</a:t>
            </a:r>
          </a:p>
          <a:p>
            <a:r>
              <a:rPr lang="en-US"/>
              <a:t>4. Determine section classification.</a:t>
            </a:r>
          </a:p>
          <a:p>
            <a:r>
              <a:rPr lang="en-US"/>
              <a:t>5. Check bending and shear capacities.</a:t>
            </a:r>
          </a:p>
          <a:p>
            <a:r>
              <a:rPr lang="en-US"/>
              <a:t>6. Check web buckling, web bearing, and deflection limits.</a:t>
            </a:r>
          </a:p>
        </p:txBody>
      </p:sp>
    </p:spTree>
    <p:extLst>
      <p:ext uri="{BB962C8B-B14F-4D97-AF65-F5344CB8AC3E}">
        <p14:creationId xmlns:p14="http://schemas.microsoft.com/office/powerpoint/2010/main" val="426513536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3630F4-5D3D-4973-92AD-207772FC34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Unrestrained Beam Design Workflow (LTB)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9174A07-43FE-4B5B-9687-9A0425EEBFB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1. Calculate factored loads, moments, and shears.</a:t>
            </a:r>
          </a:p>
          <a:p>
            <a:r>
              <a:rPr lang="en-US"/>
              <a:t>2. Estimate member size (heavier section usually required since pb &lt; py).</a:t>
            </a:r>
          </a:p>
          <a:p>
            <a:r>
              <a:rPr lang="en-US"/>
              <a:t>3. Classify section and identify normal vs. destabilizing load.</a:t>
            </a:r>
          </a:p>
          <a:p>
            <a:r>
              <a:rPr lang="en-US"/>
              <a:t>4. Calculate effective length LE and slenderness lambda = LE / ry.</a:t>
            </a:r>
          </a:p>
          <a:p>
            <a:r>
              <a:rPr lang="en-US"/>
              <a:t>5. Determine equivalent slenderness lambda_lt and read buckling strength pb from Table 8.3a.</a:t>
            </a:r>
          </a:p>
          <a:p>
            <a:r>
              <a:rPr lang="en-US"/>
              <a:t>6. Check mLt * Mx &lt;= Mb (Mb = pb * Sx).</a:t>
            </a:r>
          </a:p>
        </p:txBody>
      </p:sp>
    </p:spTree>
    <p:extLst>
      <p:ext uri="{BB962C8B-B14F-4D97-AF65-F5344CB8AC3E}">
        <p14:creationId xmlns:p14="http://schemas.microsoft.com/office/powerpoint/2010/main" val="119716119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6A9F3C-7B45-4E7E-A9B6-92AF07D951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Summary &amp; Tips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F11E8A2-4621-40FF-91B4-4FBB1D26BC1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 Always verify whether the compression flange is fully restrained or restrained at intervals.</a:t>
            </a:r>
          </a:p>
          <a:p>
            <a:r>
              <a:rPr lang="en-US" dirty="0"/>
              <a:t> Pay careful attention to local section classification before assigning moment capacity formulas.</a:t>
            </a:r>
          </a:p>
          <a:p>
            <a:r>
              <a:rPr lang="en-US" dirty="0"/>
              <a:t> Do not forget serviceability limit state checks (deflection limits, e.g., L/360 for brittle finishes).</a:t>
            </a:r>
          </a:p>
          <a:p>
            <a:r>
              <a:rPr lang="en-US" dirty="0"/>
              <a:t> Reference relevant clauses from the HK Code of Practice for Structural Use of Steel.</a:t>
            </a:r>
          </a:p>
        </p:txBody>
      </p:sp>
    </p:spTree>
    <p:extLst>
      <p:ext uri="{BB962C8B-B14F-4D97-AF65-F5344CB8AC3E}">
        <p14:creationId xmlns:p14="http://schemas.microsoft.com/office/powerpoint/2010/main" val="3406484910"/>
      </p:ext>
    </p:extLst>
  </p:cSld>
  <p:clrMapOvr>
    <a:masterClrMapping/>
  </p:clrMapOvr>
</p:sld>
</file>

<file path=ppt/theme/theme1.xml><?xml version="1.0" encoding="utf-8"?>
<a:theme xmlns:a="http://schemas.openxmlformats.org/drawingml/2006/main" name="Retrospect">
  <a:themeElements>
    <a:clrScheme name="Retrospect">
      <a:dk1>
        <a:srgbClr val="000000"/>
      </a:dk1>
      <a:lt1>
        <a:sysClr val="window" lastClr="FFFFFF"/>
      </a:lt1>
      <a:dk2>
        <a:srgbClr val="637052"/>
      </a:dk2>
      <a:lt2>
        <a:srgbClr val="CCDDEA"/>
      </a:lt2>
      <a:accent1>
        <a:srgbClr val="E48312"/>
      </a:accent1>
      <a:accent2>
        <a:srgbClr val="BD582C"/>
      </a:accent2>
      <a:accent3>
        <a:srgbClr val="865640"/>
      </a:accent3>
      <a:accent4>
        <a:srgbClr val="9B8357"/>
      </a:accent4>
      <a:accent5>
        <a:srgbClr val="C2BC80"/>
      </a:accent5>
      <a:accent6>
        <a:srgbClr val="94A088"/>
      </a:accent6>
      <a:hlink>
        <a:srgbClr val="2998E3"/>
      </a:hlink>
      <a:folHlink>
        <a:srgbClr val="8C8C8C"/>
      </a:folHlink>
    </a:clrScheme>
    <a:fontScheme name="Retrospect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Retrospec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" id="{5F128B03-DCCA-4EEB-AB3B-CF2899314A46}" vid="{3F1AAB62-24C6-49D2-8E01-B56FAC9A3DCD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4BFF17485C242540B487408211B94C1B" ma:contentTypeVersion="15" ma:contentTypeDescription="Create a new document." ma:contentTypeScope="" ma:versionID="2ff66bb4ef792ec8331f1d43999ddb80">
  <xsd:schema xmlns:xsd="http://www.w3.org/2001/XMLSchema" xmlns:xs="http://www.w3.org/2001/XMLSchema" xmlns:p="http://schemas.microsoft.com/office/2006/metadata/properties" xmlns:ns3="4180b4f0-ce0a-44e8-8c75-540142c7c19e" xmlns:ns4="6d66919f-21a7-4161-a663-c368b1489b71" targetNamespace="http://schemas.microsoft.com/office/2006/metadata/properties" ma:root="true" ma:fieldsID="7a9d0d0fb19efa78399c2d4944e2233d" ns3:_="" ns4:_="">
    <xsd:import namespace="4180b4f0-ce0a-44e8-8c75-540142c7c19e"/>
    <xsd:import namespace="6d66919f-21a7-4161-a663-c368b1489b71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_activity" minOccurs="0"/>
                <xsd:element ref="ns4:SharedWithUsers" minOccurs="0"/>
                <xsd:element ref="ns4:SharedWithDetails" minOccurs="0"/>
                <xsd:element ref="ns4:SharingHintHash" minOccurs="0"/>
                <xsd:element ref="ns3:MediaServiceObjectDetectorVersions" minOccurs="0"/>
                <xsd:element ref="ns3:MediaServiceSearchProperties" minOccurs="0"/>
                <xsd:element ref="ns3:MediaServiceDateTaken" minOccurs="0"/>
                <xsd:element ref="ns3:MediaServiceBillingMetadata" minOccurs="0"/>
                <xsd:element ref="ns3:MediaServiceSystemTags" minOccurs="0"/>
                <xsd:element ref="ns3:MediaServiceGenerationTime" minOccurs="0"/>
                <xsd:element ref="ns3:MediaServiceEventHashCode" minOccurs="0"/>
                <xsd:element ref="ns3:MediaLengthInSeconds" minOccurs="0"/>
                <xsd:element ref="ns3:MediaServiceOCR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180b4f0-ce0a-44e8-8c75-540142c7c19e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_activity" ma:index="10" nillable="true" ma:displayName="_activity" ma:hidden="true" ma:internalName="_activity">
      <xsd:simpleType>
        <xsd:restriction base="dms:Note"/>
      </xsd:simpleType>
    </xsd:element>
    <xsd:element name="MediaServiceObjectDetectorVersions" ma:index="14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15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6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BillingMetadata" ma:index="17" nillable="true" ma:displayName="MediaServiceBillingMetadata" ma:hidden="true" ma:internalName="MediaServiceBillingMetadata" ma:readOnly="true">
      <xsd:simpleType>
        <xsd:restriction base="dms:Note"/>
      </xsd:simpleType>
    </xsd:element>
    <xsd:element name="MediaServiceSystemTags" ma:index="18" nillable="true" ma:displayName="MediaServiceSystemTags" ma:hidden="true" ma:internalName="MediaServiceSystemTags" ma:readOnly="true">
      <xsd:simpleType>
        <xsd:restriction base="dms:Note"/>
      </xsd:simpleType>
    </xsd:element>
    <xsd:element name="MediaServiceGenerationTime" ma:index="19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20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21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CR" ma:index="22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d66919f-21a7-4161-a663-c368b1489b71" elementFormDefault="qualified">
    <xsd:import namespace="http://schemas.microsoft.com/office/2006/documentManagement/types"/>
    <xsd:import namespace="http://schemas.microsoft.com/office/infopath/2007/PartnerControls"/>
    <xsd:element name="SharedWithUsers" ma:index="11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2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3" nillable="true" ma:displayName="Sharing Hint Hash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activity xmlns="4180b4f0-ce0a-44e8-8c75-540142c7c19e" xsi:nil="true"/>
  </documentManagement>
</p:properties>
</file>

<file path=customXml/itemProps1.xml><?xml version="1.0" encoding="utf-8"?>
<ds:datastoreItem xmlns:ds="http://schemas.openxmlformats.org/officeDocument/2006/customXml" ds:itemID="{8A211061-05D3-41FF-A7CF-30C989CDA685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4180b4f0-ce0a-44e8-8c75-540142c7c19e"/>
    <ds:schemaRef ds:uri="6d66919f-21a7-4161-a663-c368b1489b71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896F61B7-64AD-4867-ADDC-348EBCD2B57B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770D1641-7AA2-4B40-8692-39A8F06BCDB1}">
  <ds:schemaRefs>
    <ds:schemaRef ds:uri="http://schemas.openxmlformats.org/package/2006/metadata/core-properties"/>
    <ds:schemaRef ds:uri="http://www.w3.org/XML/1998/namespace"/>
    <ds:schemaRef ds:uri="4180b4f0-ce0a-44e8-8c75-540142c7c19e"/>
    <ds:schemaRef ds:uri="http://purl.org/dc/elements/1.1/"/>
    <ds:schemaRef ds:uri="http://purl.org/dc/dcmitype/"/>
    <ds:schemaRef ds:uri="6d66919f-21a7-4161-a663-c368b1489b71"/>
    <ds:schemaRef ds:uri="http://schemas.microsoft.com/office/2006/documentManagement/types"/>
    <ds:schemaRef ds:uri="http://schemas.microsoft.com/office/infopath/2007/PartnerControls"/>
    <ds:schemaRef ds:uri="http://schemas.microsoft.com/office/2006/metadata/properties"/>
    <ds:schemaRef ds:uri="http://purl.org/dc/terms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Retrospect</Template>
  <TotalTime>0</TotalTime>
  <Words>851</Words>
  <Application>Microsoft Office PowerPoint</Application>
  <PresentationFormat>Widescreen</PresentationFormat>
  <Paragraphs>69</Paragraphs>
  <Slides>11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4" baseType="lpstr">
      <vt:lpstr>Calibri</vt:lpstr>
      <vt:lpstr>Calibri Light</vt:lpstr>
      <vt:lpstr>Retrospect</vt:lpstr>
      <vt:lpstr>Steel Beam Design  (Chapter 3)</vt:lpstr>
      <vt:lpstr>Learning Objectives</vt:lpstr>
      <vt:lpstr>Beam Categorization by Restraint</vt:lpstr>
      <vt:lpstr>Cross-Section Classification</vt:lpstr>
      <vt:lpstr>Shear Capacity Check (Clause 8.2.1)</vt:lpstr>
      <vt:lpstr>Moment Capacity (Mc) Guidelines</vt:lpstr>
      <vt:lpstr>Web Bearing &amp; Web Buckling (Clause 8.4.10)</vt:lpstr>
      <vt:lpstr>Lateral-Torsional Buckling (LTB)</vt:lpstr>
      <vt:lpstr>Restrained Beam Design Workflow</vt:lpstr>
      <vt:lpstr>Unrestrained Beam Design Workflow (LTB)</vt:lpstr>
      <vt:lpstr>Summary &amp; Tips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Steel Beam Design  (Chapter 3)</dc:title>
  <dc:creator>LAI KING HING</dc:creator>
  <cp:lastModifiedBy>LAI KING HING</cp:lastModifiedBy>
  <cp:revision>1</cp:revision>
  <dcterms:created xsi:type="dcterms:W3CDTF">2026-08-05T02:10:26Z</dcterms:created>
  <dcterms:modified xsi:type="dcterms:W3CDTF">2026-08-05T02:10:50Z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0x0101004BFF17485C242540B487408211B94C1B</vt:lpwstr>
  </property>
</Properties>
</file>