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sldIdLst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510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44042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63578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814215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15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23363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6684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5312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49152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7815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013674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2748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078DB87F-F46A-4670-9CEA-682EF7B3C14E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E01AF7B3-8973-4435-ABF6-4C914A2D3670}" type="slidenum">
              <a:rPr lang="en-US" smtClean="0"/>
              <a:t>‹#›</a:t>
            </a:fld>
            <a:endParaRPr lang="en-US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42722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27CCF681-064E-46B9-AED2-33518B0A7F15}"/>
              </a:ext>
            </a:extLst>
          </p:cNvPr>
          <p:cNvSpPr txBox="1"/>
          <p:nvPr/>
        </p:nvSpPr>
        <p:spPr>
          <a:xfrm>
            <a:off x="635000" y="508000"/>
            <a:ext cx="107950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800" b="1" dirty="0"/>
              <a:t>Steelwork Design: Joint Connections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6636300-1A09-4195-9B48-57755565EDBF}"/>
              </a:ext>
            </a:extLst>
          </p:cNvPr>
          <p:cNvSpPr txBox="1"/>
          <p:nvPr/>
        </p:nvSpPr>
        <p:spPr>
          <a:xfrm>
            <a:off x="635000" y="1651000"/>
            <a:ext cx="10795000" cy="523220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400" dirty="0"/>
              <a:t>Module CON4334 - Chapter 2</a:t>
            </a:r>
          </a:p>
          <a:p>
            <a:r>
              <a:rPr lang="en-US" sz="1400" dirty="0"/>
              <a:t>Bolted &amp; Welded Connections</a:t>
            </a:r>
          </a:p>
        </p:txBody>
      </p:sp>
    </p:spTree>
    <p:extLst>
      <p:ext uri="{BB962C8B-B14F-4D97-AF65-F5344CB8AC3E}">
        <p14:creationId xmlns:p14="http://schemas.microsoft.com/office/powerpoint/2010/main" val="13373396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3306841-B27D-4D50-B454-466C8336E4A0}"/>
              </a:ext>
            </a:extLst>
          </p:cNvPr>
          <p:cNvSpPr txBox="1"/>
          <p:nvPr/>
        </p:nvSpPr>
        <p:spPr>
          <a:xfrm>
            <a:off x="635000" y="508000"/>
            <a:ext cx="107950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800" b="1"/>
              <a:t>1. Connection Fundamentals: Bolts vs. Welds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2ED88B0-573B-4E4B-B3CE-719112DD12BB}"/>
              </a:ext>
            </a:extLst>
          </p:cNvPr>
          <p:cNvSpPr txBox="1"/>
          <p:nvPr/>
        </p:nvSpPr>
        <p:spPr>
          <a:xfrm>
            <a:off x="635000" y="1651000"/>
            <a:ext cx="10795000" cy="224676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400" dirty="0"/>
              <a:t>Structural Purpose: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Safely transfer internal actions (Tension, Shear, Moments) between structural members.</a:t>
            </a:r>
          </a:p>
          <a:p>
            <a:endParaRPr lang="en-US" sz="1400" dirty="0"/>
          </a:p>
          <a:p>
            <a:r>
              <a:rPr lang="en-US" sz="1400" dirty="0"/>
              <a:t>Bolted Connections: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Ordinary clearance bolts (Grades 4.6 &amp; 8.8) or Friction Grip (HSFG) bolts.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Key Advantage: Fast, straightforward site assembly without special equipment.</a:t>
            </a:r>
          </a:p>
          <a:p>
            <a:endParaRPr lang="en-US" sz="1400" dirty="0"/>
          </a:p>
          <a:p>
            <a:r>
              <a:rPr lang="en-US" sz="1400" dirty="0"/>
              <a:t>Welded Connections: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Fillet welds (corner joints) &amp; Butt welds (groove joints).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Key Advantage: Neat appearance, compact details, and continuous structural behavior.</a:t>
            </a:r>
          </a:p>
        </p:txBody>
      </p:sp>
    </p:spTree>
    <p:extLst>
      <p:ext uri="{BB962C8B-B14F-4D97-AF65-F5344CB8AC3E}">
        <p14:creationId xmlns:p14="http://schemas.microsoft.com/office/powerpoint/2010/main" val="2688792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686F901-DBAE-47A2-AAE5-0A022B0FE567}"/>
              </a:ext>
            </a:extLst>
          </p:cNvPr>
          <p:cNvSpPr txBox="1"/>
          <p:nvPr/>
        </p:nvSpPr>
        <p:spPr>
          <a:xfrm>
            <a:off x="635000" y="508000"/>
            <a:ext cx="107950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800" b="1"/>
              <a:t>2. Bolted Joints: Hole Clearance &amp; Layout Rules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E91B2BDA-52AB-4597-9EED-7F75F69BD841}"/>
              </a:ext>
            </a:extLst>
          </p:cNvPr>
          <p:cNvSpPr txBox="1"/>
          <p:nvPr/>
        </p:nvSpPr>
        <p:spPr>
          <a:xfrm>
            <a:off x="635000" y="1651000"/>
            <a:ext cx="10795000" cy="246221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400" dirty="0"/>
              <a:t>Standard Clearance Holes: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Bolt diameter (d) &lt;= 24 mm: Hole diameter = d + 2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Bolt diameter (d) &gt; 24 mm: Hole diameter = d + 3 mm</a:t>
            </a:r>
          </a:p>
          <a:p>
            <a:endParaRPr lang="en-US" sz="1400" dirty="0"/>
          </a:p>
          <a:p>
            <a:r>
              <a:rPr lang="en-US" sz="1400" dirty="0"/>
              <a:t>Pitch &amp; Gauge Spacing Limits: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Parallel to load direction (Min Pitch): 2.5 * 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Perpendicular to load direction (Min Gauge): 3.0 * 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Maximum Spacing: Lesser of 12 * t or 150 mm (t = thinner plate thickness)</a:t>
            </a:r>
          </a:p>
          <a:p>
            <a:endParaRPr lang="en-US" sz="1400" dirty="0"/>
          </a:p>
          <a:p>
            <a:r>
              <a:rPr lang="en-US" sz="1400" dirty="0"/>
              <a:t>End &amp; Edge Distances: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Essential to prevent end tear-out failure and ensure adequate bearing area.</a:t>
            </a:r>
          </a:p>
        </p:txBody>
      </p:sp>
    </p:spTree>
    <p:extLst>
      <p:ext uri="{BB962C8B-B14F-4D97-AF65-F5344CB8AC3E}">
        <p14:creationId xmlns:p14="http://schemas.microsoft.com/office/powerpoint/2010/main" val="29941019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7100221-C977-4E3F-B5C5-125CA58EDA8E}"/>
              </a:ext>
            </a:extLst>
          </p:cNvPr>
          <p:cNvSpPr txBox="1"/>
          <p:nvPr/>
        </p:nvSpPr>
        <p:spPr>
          <a:xfrm>
            <a:off x="635000" y="508000"/>
            <a:ext cx="107950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800" b="1"/>
              <a:t>3. Bolted Connections: 5 Core Failure Modes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F225330-20C2-4815-82FE-692BF736E713}"/>
              </a:ext>
            </a:extLst>
          </p:cNvPr>
          <p:cNvSpPr txBox="1"/>
          <p:nvPr/>
        </p:nvSpPr>
        <p:spPr>
          <a:xfrm>
            <a:off x="635000" y="1651000"/>
            <a:ext cx="10795000" cy="2246769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400"/>
              <a:t>1. Shear Failure of Bolt Shank:</a:t>
            </a:r>
          </a:p>
          <a:p>
            <a:r>
              <a:rPr lang="en-US" sz="1400"/>
              <a:t>   - Pure shear across single or double shear planes (Ps = ps * As)</a:t>
            </a:r>
          </a:p>
          <a:p>
            <a:r>
              <a:rPr lang="en-US" sz="1400"/>
              <a:t>2. Bearing Failure on Plate/Bolt:</a:t>
            </a:r>
          </a:p>
          <a:p>
            <a:r>
              <a:rPr lang="en-US" sz="1400"/>
              <a:t>   - Local crushing between bolt shank and plate hole (Pbb = d * tp * pbb)</a:t>
            </a:r>
          </a:p>
          <a:p>
            <a:r>
              <a:rPr lang="en-US" sz="1400"/>
              <a:t>3. Tension Rupture of Connected Plate:</a:t>
            </a:r>
          </a:p>
          <a:p>
            <a:r>
              <a:rPr lang="en-US" sz="1400"/>
              <a:t>   - Net sectional area yielding/rupture across bolt hole line (Ae = Ke * an)</a:t>
            </a:r>
          </a:p>
          <a:p>
            <a:r>
              <a:rPr lang="en-US" sz="1400"/>
              <a:t>4. End Shear Tear-Out:</a:t>
            </a:r>
          </a:p>
          <a:p>
            <a:r>
              <a:rPr lang="en-US" sz="1400"/>
              <a:t>   - Tearing of plate end due to inadequate end distance</a:t>
            </a:r>
          </a:p>
          <a:p>
            <a:r>
              <a:rPr lang="en-US" sz="1400"/>
              <a:t>5. Block Shear Failure:</a:t>
            </a:r>
          </a:p>
          <a:p>
            <a:r>
              <a:rPr lang="en-US" sz="1400"/>
              <a:t>   - Combined shear along bolt lines and tension rupture across end line</a:t>
            </a:r>
          </a:p>
        </p:txBody>
      </p:sp>
    </p:spTree>
    <p:extLst>
      <p:ext uri="{BB962C8B-B14F-4D97-AF65-F5344CB8AC3E}">
        <p14:creationId xmlns:p14="http://schemas.microsoft.com/office/powerpoint/2010/main" val="33358318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CC669D5-45E9-4DF2-857D-7612D947FA93}"/>
              </a:ext>
            </a:extLst>
          </p:cNvPr>
          <p:cNvSpPr txBox="1"/>
          <p:nvPr/>
        </p:nvSpPr>
        <p:spPr>
          <a:xfrm>
            <a:off x="635000" y="508000"/>
            <a:ext cx="107950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800" b="1"/>
              <a:t>4. Welded Connections: Geometry &amp; Types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55124DB-8A2A-4481-B2DA-CCF6ADA6280F}"/>
              </a:ext>
            </a:extLst>
          </p:cNvPr>
          <p:cNvSpPr txBox="1"/>
          <p:nvPr/>
        </p:nvSpPr>
        <p:spPr>
          <a:xfrm>
            <a:off x="635000" y="1651000"/>
            <a:ext cx="10795000" cy="246221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400" dirty="0"/>
              <a:t>Fillet Welds: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Triangular profile in corner joints.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Effective Throat Thickness (a): a = 0.7 * Leg Length (s)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Effective Weld Length: </a:t>
            </a:r>
            <a:r>
              <a:rPr lang="en-US" sz="1400" dirty="0" err="1"/>
              <a:t>L_effective</a:t>
            </a:r>
            <a:r>
              <a:rPr lang="en-US" sz="1400" dirty="0"/>
              <a:t> = Full Length - 2 * s</a:t>
            </a:r>
          </a:p>
          <a:p>
            <a:endParaRPr lang="en-US" sz="1400" dirty="0"/>
          </a:p>
          <a:p>
            <a:r>
              <a:rPr lang="en-US" sz="1400" dirty="0"/>
              <a:t>Butt Welds: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Groove welds achieving full or partial penetration.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Full-penetration butt weld capacity equals parent metal strength.</a:t>
            </a:r>
          </a:p>
          <a:p>
            <a:endParaRPr lang="en-US" sz="1400" dirty="0"/>
          </a:p>
          <a:p>
            <a:r>
              <a:rPr lang="en-US" sz="1400" dirty="0"/>
              <a:t>Non-Destructive Testing (NDT):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Visual inspection, liquid penetrant, magnetic particle, ultrasonic, and X-ray.</a:t>
            </a:r>
          </a:p>
        </p:txBody>
      </p:sp>
    </p:spTree>
    <p:extLst>
      <p:ext uri="{BB962C8B-B14F-4D97-AF65-F5344CB8AC3E}">
        <p14:creationId xmlns:p14="http://schemas.microsoft.com/office/powerpoint/2010/main" val="36618064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D690D0D-B7B9-4B02-8CB9-0B88B9CEF806}"/>
              </a:ext>
            </a:extLst>
          </p:cNvPr>
          <p:cNvSpPr txBox="1"/>
          <p:nvPr/>
        </p:nvSpPr>
        <p:spPr>
          <a:xfrm>
            <a:off x="635000" y="508000"/>
            <a:ext cx="107950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800" b="1"/>
              <a:t>5. Welded Connections: Design Capacity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26E982-12E1-48C7-A9AA-1518DC8BF199}"/>
              </a:ext>
            </a:extLst>
          </p:cNvPr>
          <p:cNvSpPr txBox="1"/>
          <p:nvPr/>
        </p:nvSpPr>
        <p:spPr>
          <a:xfrm>
            <a:off x="635000" y="1651000"/>
            <a:ext cx="10795000" cy="203132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400" dirty="0"/>
              <a:t>Simplified Method Capacity Formula: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Weld Strength per mm = 0.7 * Leg Length (s) * Design Weld Strength (pw)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Example (6 mm fillet weld, Grade S355 steel, pw = 250 N/mm2):</a:t>
            </a:r>
          </a:p>
          <a:p>
            <a:r>
              <a:rPr lang="en-US" sz="1400" dirty="0"/>
              <a:t>  - Unit Capacity = 0.7 * 6 * 250 / 1000 = 1.05 </a:t>
            </a:r>
            <a:r>
              <a:rPr lang="en-US" sz="1400" dirty="0" err="1"/>
              <a:t>kN</a:t>
            </a:r>
            <a:r>
              <a:rPr lang="en-US" sz="1400" dirty="0"/>
              <a:t>/mm</a:t>
            </a:r>
          </a:p>
          <a:p>
            <a:endParaRPr lang="en-US" sz="1400" dirty="0"/>
          </a:p>
          <a:p>
            <a:r>
              <a:rPr lang="en-US" sz="1400" dirty="0"/>
              <a:t>Critical Detailing Rules: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Minimum Effective Length: Greater of 4 * Leg Length or 40 mm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End Returns: Continued around corners by at least 2 * Leg Length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Lap Joint Overlap: Minimum 5 * t or 25 mm</a:t>
            </a:r>
          </a:p>
        </p:txBody>
      </p:sp>
    </p:spTree>
    <p:extLst>
      <p:ext uri="{BB962C8B-B14F-4D97-AF65-F5344CB8AC3E}">
        <p14:creationId xmlns:p14="http://schemas.microsoft.com/office/powerpoint/2010/main" val="3824371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81C6DDC4-8906-40C5-BF71-732C018F167F}"/>
              </a:ext>
            </a:extLst>
          </p:cNvPr>
          <p:cNvSpPr txBox="1"/>
          <p:nvPr/>
        </p:nvSpPr>
        <p:spPr>
          <a:xfrm>
            <a:off x="635000" y="508000"/>
            <a:ext cx="107950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800" b="1"/>
              <a:t>6. Eccentric Connections: Combined Stresses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9E0952AE-A86E-4127-9AEB-81E13360759F}"/>
              </a:ext>
            </a:extLst>
          </p:cNvPr>
          <p:cNvSpPr txBox="1"/>
          <p:nvPr/>
        </p:nvSpPr>
        <p:spPr>
          <a:xfrm>
            <a:off x="635000" y="1651000"/>
            <a:ext cx="10795000" cy="2031325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400" dirty="0"/>
              <a:t>In-Plane Loading (Direct Shear + Torsion):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Direct Shear (Fs): Distributed equally among all bolts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Torsion Load (FT): Proportional to radial distance from center of gravity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Resultant Load: FR = sqrt(Fs2 + FT2 + 2 * Fs * FT * cos(phi))</a:t>
            </a:r>
          </a:p>
          <a:p>
            <a:endParaRPr lang="en-US" sz="1400" dirty="0"/>
          </a:p>
          <a:p>
            <a:r>
              <a:rPr lang="en-US" sz="1400" dirty="0"/>
              <a:t>Out-of-Plane Loading (Direct Shear + Tension):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Direct Shear (Fs): Uniformly split per bolt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Tension Force (FT): Rotates around bottom bolt line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/>
              <a:t> Interaction Criteria: (Fs / Ps) + (FT / </a:t>
            </a:r>
            <a:r>
              <a:rPr lang="en-US" sz="1400" dirty="0" err="1"/>
              <a:t>Pnom</a:t>
            </a:r>
            <a:r>
              <a:rPr lang="en-US" sz="1400" dirty="0"/>
              <a:t>) &lt;= 1.4</a:t>
            </a:r>
          </a:p>
        </p:txBody>
      </p:sp>
    </p:spTree>
    <p:extLst>
      <p:ext uri="{BB962C8B-B14F-4D97-AF65-F5344CB8AC3E}">
        <p14:creationId xmlns:p14="http://schemas.microsoft.com/office/powerpoint/2010/main" val="3775475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C3ECDB17-5C14-4B5C-8AA1-CEE6620CD2D2}"/>
              </a:ext>
            </a:extLst>
          </p:cNvPr>
          <p:cNvSpPr txBox="1"/>
          <p:nvPr/>
        </p:nvSpPr>
        <p:spPr>
          <a:xfrm>
            <a:off x="635000" y="508000"/>
            <a:ext cx="10795000" cy="523220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r>
              <a:rPr lang="en-US" sz="2800" b="1"/>
              <a:t>7. Student Problem-Solving Workflow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A8DD0E35-5792-4EF1-AF80-E98585FF4B73}"/>
              </a:ext>
            </a:extLst>
          </p:cNvPr>
          <p:cNvSpPr txBox="1"/>
          <p:nvPr/>
        </p:nvSpPr>
        <p:spPr>
          <a:xfrm>
            <a:off x="635000" y="1651000"/>
            <a:ext cx="10795000" cy="2462213"/>
          </a:xfrm>
          <a:prstGeom prst="rect">
            <a:avLst/>
          </a:prstGeom>
          <a:noFill/>
        </p:spPr>
        <p:txBody>
          <a:bodyPr vert="horz" wrap="square" rtlCol="0">
            <a:spAutoFit/>
          </a:bodyPr>
          <a:lstStyle/>
          <a:p>
            <a:r>
              <a:rPr lang="en-US" sz="1400"/>
              <a:t>1. Calculate Factored Ultimate Load:</a:t>
            </a:r>
          </a:p>
          <a:p>
            <a:r>
              <a:rPr lang="en-US" sz="1400"/>
              <a:t>   - Pu = 1.4 * Dead Load + 1.6 * Imposed Load</a:t>
            </a:r>
          </a:p>
          <a:p>
            <a:endParaRPr lang="en-US" sz="1400"/>
          </a:p>
          <a:p>
            <a:r>
              <a:rPr lang="en-US" sz="1400"/>
              <a:t>2. Fastener / Weld Capacity Check:</a:t>
            </a:r>
          </a:p>
          <a:p>
            <a:r>
              <a:rPr lang="en-US" sz="1400"/>
              <a:t>   - Verify single/double shear, bearing, bolt tension, or weld throat capacity.</a:t>
            </a:r>
          </a:p>
          <a:p>
            <a:endParaRPr lang="en-US" sz="1400"/>
          </a:p>
          <a:p>
            <a:r>
              <a:rPr lang="en-US" sz="1400"/>
              <a:t>3. Plate Capacity Check:</a:t>
            </a:r>
          </a:p>
          <a:p>
            <a:r>
              <a:rPr lang="en-US" sz="1400"/>
              <a:t>   - Check tension capacity on gross section and effective net section (Ae).</a:t>
            </a:r>
          </a:p>
          <a:p>
            <a:endParaRPr lang="en-US" sz="1400"/>
          </a:p>
          <a:p>
            <a:r>
              <a:rPr lang="en-US" sz="1400"/>
              <a:t>4. Layout &amp; Detailing Check:</a:t>
            </a:r>
          </a:p>
          <a:p>
            <a:r>
              <a:rPr lang="en-US" sz="1400"/>
              <a:t>   - Ensure pitch, edge distance, gauge, and end returns meet code limits.</a:t>
            </a:r>
          </a:p>
        </p:txBody>
      </p:sp>
    </p:spTree>
    <p:extLst>
      <p:ext uri="{BB962C8B-B14F-4D97-AF65-F5344CB8AC3E}">
        <p14:creationId xmlns:p14="http://schemas.microsoft.com/office/powerpoint/2010/main" val="728853217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FF17485C242540B487408211B94C1B" ma:contentTypeVersion="15" ma:contentTypeDescription="Create a new document." ma:contentTypeScope="" ma:versionID="2ff66bb4ef792ec8331f1d43999ddb80">
  <xsd:schema xmlns:xsd="http://www.w3.org/2001/XMLSchema" xmlns:xs="http://www.w3.org/2001/XMLSchema" xmlns:p="http://schemas.microsoft.com/office/2006/metadata/properties" xmlns:ns3="4180b4f0-ce0a-44e8-8c75-540142c7c19e" xmlns:ns4="6d66919f-21a7-4161-a663-c368b1489b71" targetNamespace="http://schemas.microsoft.com/office/2006/metadata/properties" ma:root="true" ma:fieldsID="7a9d0d0fb19efa78399c2d4944e2233d" ns3:_="" ns4:_="">
    <xsd:import namespace="4180b4f0-ce0a-44e8-8c75-540142c7c19e"/>
    <xsd:import namespace="6d66919f-21a7-4161-a663-c368b1489b71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_activity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ObjectDetectorVersions" minOccurs="0"/>
                <xsd:element ref="ns3:MediaServiceSearchProperties" minOccurs="0"/>
                <xsd:element ref="ns3:MediaServiceDateTaken" minOccurs="0"/>
                <xsd:element ref="ns3:MediaServiceBillingMetadata" minOccurs="0"/>
                <xsd:element ref="ns3:MediaServiceSystemTags" minOccurs="0"/>
                <xsd:element ref="ns3:MediaServiceGenerationTime" minOccurs="0"/>
                <xsd:element ref="ns3:MediaServiceEventHashCode" minOccurs="0"/>
                <xsd:element ref="ns3:MediaLengthInSeconds" minOccurs="0"/>
                <xsd:element ref="ns3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0b4f0-ce0a-44e8-8c75-540142c7c19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_activity" ma:index="10" nillable="true" ma:displayName="_activity" ma:hidden="true" ma:internalName="_activity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6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BillingMetadata" ma:index="17" nillable="true" ma:displayName="MediaServiceBillingMetadata" ma:hidden="true" ma:internalName="MediaServiceBillingMetadata" ma:readOnly="true">
      <xsd:simpleType>
        <xsd:restriction base="dms:Note"/>
      </xsd:simpleType>
    </xsd:element>
    <xsd:element name="MediaServiceSystemTags" ma:index="18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GenerationTime" ma:index="19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2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21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2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d66919f-21a7-4161-a663-c368b1489b71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3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activity xmlns="4180b4f0-ce0a-44e8-8c75-540142c7c19e" xsi:nil="true"/>
  </documentManagement>
</p:properties>
</file>

<file path=customXml/itemProps1.xml><?xml version="1.0" encoding="utf-8"?>
<ds:datastoreItem xmlns:ds="http://schemas.openxmlformats.org/officeDocument/2006/customXml" ds:itemID="{0A5C21F4-2A5E-4E29-82F9-1F6FACBB41A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180b4f0-ce0a-44e8-8c75-540142c7c19e"/>
    <ds:schemaRef ds:uri="6d66919f-21a7-4161-a663-c368b1489b7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59AA70E8-19D2-4461-AC81-6E8CD9F8368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68A877AB-E20D-44B5-AAA8-D63AE1FB9D4A}">
  <ds:schemaRefs>
    <ds:schemaRef ds:uri="http://purl.org/dc/dcmitype/"/>
    <ds:schemaRef ds:uri="http://schemas.openxmlformats.org/package/2006/metadata/core-properties"/>
    <ds:schemaRef ds:uri="http://purl.org/dc/terms/"/>
    <ds:schemaRef ds:uri="http://schemas.microsoft.com/office/2006/documentManagement/types"/>
    <ds:schemaRef ds:uri="http://purl.org/dc/elements/1.1/"/>
    <ds:schemaRef ds:uri="6d66919f-21a7-4161-a663-c368b1489b71"/>
    <ds:schemaRef ds:uri="http://schemas.microsoft.com/office/infopath/2007/PartnerControls"/>
    <ds:schemaRef ds:uri="4180b4f0-ce0a-44e8-8c75-540142c7c19e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7</TotalTime>
  <Words>752</Words>
  <Application>Microsoft Office PowerPoint</Application>
  <PresentationFormat>Widescreen</PresentationFormat>
  <Paragraphs>81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Retrospect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LAI KING HING</dc:creator>
  <cp:lastModifiedBy>LAI KING HING</cp:lastModifiedBy>
  <cp:revision>2</cp:revision>
  <dcterms:created xsi:type="dcterms:W3CDTF">2026-08-05T01:52:30Z</dcterms:created>
  <dcterms:modified xsi:type="dcterms:W3CDTF">2026-08-05T02:00:00Z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0x0101004BFF17485C242540B487408211B94C1B</vt:lpwstr>
  </property>
</Properties>
</file>